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3" r:id="rId2"/>
    <p:sldId id="256" r:id="rId3"/>
    <p:sldId id="264" r:id="rId4"/>
    <p:sldId id="265" r:id="rId5"/>
    <p:sldId id="266" r:id="rId6"/>
    <p:sldId id="257" r:id="rId7"/>
    <p:sldId id="267" r:id="rId8"/>
    <p:sldId id="269" r:id="rId9"/>
    <p:sldId id="258" r:id="rId10"/>
    <p:sldId id="259" r:id="rId11"/>
    <p:sldId id="268" r:id="rId12"/>
    <p:sldId id="260" r:id="rId13"/>
    <p:sldId id="261" r:id="rId14"/>
    <p:sldId id="262"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D59720C-5CB2-48C3-9F55-2A09026F5135}"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253689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59720C-5CB2-48C3-9F55-2A09026F5135}"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87610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59720C-5CB2-48C3-9F55-2A09026F5135}"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1887495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59720C-5CB2-48C3-9F55-2A09026F5135}"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00165B-2692-496E-880F-879B10E08DE5}"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217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59720C-5CB2-48C3-9F55-2A09026F5135}"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1450897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1D59720C-5CB2-48C3-9F55-2A09026F5135}" type="datetimeFigureOut">
              <a:rPr lang="tr-TR" smtClean="0"/>
              <a:t>14.02.2018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125897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1D59720C-5CB2-48C3-9F55-2A09026F5135}" type="datetimeFigureOut">
              <a:rPr lang="tr-TR" smtClean="0"/>
              <a:t>14.02.2018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440176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59720C-5CB2-48C3-9F55-2A09026F5135}"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3239847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59720C-5CB2-48C3-9F55-2A09026F5135}"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3608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59720C-5CB2-48C3-9F55-2A09026F5135}"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232051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D59720C-5CB2-48C3-9F55-2A09026F5135}"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395321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D59720C-5CB2-48C3-9F55-2A09026F5135}"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70606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D59720C-5CB2-48C3-9F55-2A09026F5135}" type="datetimeFigureOut">
              <a:rPr lang="tr-TR" smtClean="0"/>
              <a:t>14.02.2018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83234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D59720C-5CB2-48C3-9F55-2A09026F5135}" type="datetimeFigureOut">
              <a:rPr lang="tr-TR" smtClean="0"/>
              <a:t>14.02.2018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384332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D59720C-5CB2-48C3-9F55-2A09026F5135}" type="datetimeFigureOut">
              <a:rPr lang="tr-TR" smtClean="0"/>
              <a:t>14.02.2018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313799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59720C-5CB2-48C3-9F55-2A09026F5135}"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78005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59720C-5CB2-48C3-9F55-2A09026F5135}"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00165B-2692-496E-880F-879B10E08DE5}" type="slidenum">
              <a:rPr lang="tr-TR" smtClean="0"/>
              <a:t>‹#›</a:t>
            </a:fld>
            <a:endParaRPr lang="tr-TR"/>
          </a:p>
        </p:txBody>
      </p:sp>
    </p:spTree>
    <p:extLst>
      <p:ext uri="{BB962C8B-B14F-4D97-AF65-F5344CB8AC3E}">
        <p14:creationId xmlns:p14="http://schemas.microsoft.com/office/powerpoint/2010/main" val="241558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D59720C-5CB2-48C3-9F55-2A09026F5135}" type="datetimeFigureOut">
              <a:rPr lang="tr-TR" smtClean="0"/>
              <a:t>14.02.2018</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900165B-2692-496E-880F-879B10E08DE5}" type="slidenum">
              <a:rPr lang="tr-TR" smtClean="0"/>
              <a:t>‹#›</a:t>
            </a:fld>
            <a:endParaRPr lang="tr-TR"/>
          </a:p>
        </p:txBody>
      </p:sp>
    </p:spTree>
    <p:extLst>
      <p:ext uri="{BB962C8B-B14F-4D97-AF65-F5344CB8AC3E}">
        <p14:creationId xmlns:p14="http://schemas.microsoft.com/office/powerpoint/2010/main" val="21094569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42349"/>
            <a:ext cx="8689976" cy="1359287"/>
          </a:xfrm>
        </p:spPr>
        <p:txBody>
          <a:bodyPr>
            <a:normAutofit/>
          </a:bodyPr>
          <a:lstStyle/>
          <a:p>
            <a:r>
              <a:rPr lang="tr-TR" sz="5400" b="1" dirty="0" smtClean="0"/>
              <a:t>İSLAM’DA Vefa</a:t>
            </a:r>
            <a:endParaRPr lang="tr-TR" sz="5400" dirty="0"/>
          </a:p>
        </p:txBody>
      </p:sp>
      <p:sp>
        <p:nvSpPr>
          <p:cNvPr id="3" name="Alt Başlık 2"/>
          <p:cNvSpPr>
            <a:spLocks noGrp="1"/>
          </p:cNvSpPr>
          <p:nvPr>
            <p:ph type="subTitle" idx="1"/>
          </p:nvPr>
        </p:nvSpPr>
        <p:spPr>
          <a:xfrm>
            <a:off x="1751012" y="3352800"/>
            <a:ext cx="3527570" cy="1904999"/>
          </a:xfrm>
        </p:spPr>
        <p:txBody>
          <a:bodyPr>
            <a:normAutofit/>
          </a:bodyPr>
          <a:lstStyle/>
          <a:p>
            <a:r>
              <a:rPr lang="tr-TR" sz="2400" dirty="0" smtClean="0">
                <a:solidFill>
                  <a:schemeClr val="tx1"/>
                </a:solidFill>
              </a:rPr>
              <a:t>ENİSE ERKOÇ-</a:t>
            </a:r>
          </a:p>
          <a:p>
            <a:r>
              <a:rPr lang="tr-TR" sz="2400" dirty="0" smtClean="0">
                <a:solidFill>
                  <a:schemeClr val="tx1"/>
                </a:solidFill>
              </a:rPr>
              <a:t>AYDIN İL MÜFTÜ YARDIMCISI</a:t>
            </a:r>
            <a:endParaRPr lang="tr-TR" sz="2400"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0" y="2924174"/>
            <a:ext cx="5227059" cy="2762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7083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sz="quarter" idx="13"/>
          </p:nvPr>
        </p:nvSpPr>
        <p:spPr>
          <a:xfrm>
            <a:off x="1066800" y="942109"/>
            <a:ext cx="10058400" cy="5092931"/>
          </a:xfrm>
        </p:spPr>
        <p:txBody>
          <a:bodyPr>
            <a:normAutofit fontScale="85000" lnSpcReduction="20000"/>
          </a:bodyPr>
          <a:lstStyle/>
          <a:p>
            <a:r>
              <a:rPr lang="tr-TR" dirty="0" err="1" smtClean="0"/>
              <a:t>Huneyn’de</a:t>
            </a:r>
            <a:r>
              <a:rPr lang="tr-TR" dirty="0" smtClean="0"/>
              <a:t> </a:t>
            </a:r>
            <a:r>
              <a:rPr lang="tr-TR" dirty="0" err="1" smtClean="0"/>
              <a:t>Hevazinliler</a:t>
            </a:r>
            <a:r>
              <a:rPr lang="tr-TR" dirty="0" smtClean="0"/>
              <a:t> bozguna uğratılıp Müslümanlar tarafından esirler getirilirken biraz sert davranılmıştı ve onların arasında </a:t>
            </a:r>
            <a:r>
              <a:rPr lang="tr-TR" dirty="0" err="1" smtClean="0"/>
              <a:t>Efendimiz’in</a:t>
            </a:r>
            <a:r>
              <a:rPr lang="tr-TR" dirty="0" smtClean="0"/>
              <a:t> (</a:t>
            </a:r>
            <a:r>
              <a:rPr lang="tr-TR" dirty="0" err="1" smtClean="0"/>
              <a:t>a.s</a:t>
            </a:r>
            <a:r>
              <a:rPr lang="tr-TR" dirty="0" smtClean="0"/>
              <a:t>.) süt kardeşi Şeyma da vardı. Şeyma </a:t>
            </a:r>
            <a:r>
              <a:rPr lang="tr-TR" dirty="0" err="1" smtClean="0"/>
              <a:t>Peygamberimiz’in</a:t>
            </a:r>
            <a:r>
              <a:rPr lang="tr-TR" dirty="0" smtClean="0"/>
              <a:t> süt kardeşi olduğunu söylese de kimseye inandıramamıştı. Efendimiz bunu ispatlamasını isteyince omzundaki diş izini gösterdi ve «onu sen ısırmıştın» dedi. Bunun üzerine Efendimiz  (</a:t>
            </a:r>
            <a:r>
              <a:rPr lang="tr-TR" dirty="0" err="1" smtClean="0"/>
              <a:t>a.s</a:t>
            </a:r>
            <a:r>
              <a:rPr lang="tr-TR" dirty="0" smtClean="0"/>
              <a:t>.) </a:t>
            </a:r>
            <a:r>
              <a:rPr lang="tr-TR" dirty="0" err="1" smtClean="0"/>
              <a:t>ridasını</a:t>
            </a:r>
            <a:r>
              <a:rPr lang="tr-TR" dirty="0" smtClean="0"/>
              <a:t> serip onu üzerine oturtmuş ve gözleri dolu </a:t>
            </a:r>
            <a:r>
              <a:rPr lang="tr-TR" dirty="0" err="1" smtClean="0"/>
              <a:t>dolu</a:t>
            </a:r>
            <a:r>
              <a:rPr lang="tr-TR" dirty="0" smtClean="0"/>
              <a:t> olmuştu. Şeyma’ya: «</a:t>
            </a:r>
            <a:r>
              <a:rPr lang="tr-TR" b="1" dirty="0" smtClean="0"/>
              <a:t>istersen sevgi ve saygı görerek yanımda otur, istersen faydalanacağın bazı mallar verip seni kabilenin yanına göndereyim</a:t>
            </a:r>
            <a:r>
              <a:rPr lang="tr-TR" dirty="0" smtClean="0"/>
              <a:t>» buyurmuştu. Bunun üzerine Şeyma orada Müslüman olmuş ve evine gitmek istediğini söylemişti. Ona bir erkek ve bir kadın köle vermişti. </a:t>
            </a:r>
            <a:r>
              <a:rPr lang="tr-TR" dirty="0" smtClean="0">
                <a:solidFill>
                  <a:srgbClr val="FF0000"/>
                </a:solidFill>
              </a:rPr>
              <a:t>(</a:t>
            </a:r>
            <a:r>
              <a:rPr lang="tr-TR" dirty="0" err="1" smtClean="0">
                <a:solidFill>
                  <a:srgbClr val="FF0000"/>
                </a:solidFill>
              </a:rPr>
              <a:t>İbn</a:t>
            </a:r>
            <a:r>
              <a:rPr lang="tr-TR" dirty="0" smtClean="0">
                <a:solidFill>
                  <a:srgbClr val="FF0000"/>
                </a:solidFill>
              </a:rPr>
              <a:t> </a:t>
            </a:r>
            <a:r>
              <a:rPr lang="tr-TR" dirty="0" err="1" smtClean="0">
                <a:solidFill>
                  <a:srgbClr val="FF0000"/>
                </a:solidFill>
              </a:rPr>
              <a:t>Hişam</a:t>
            </a:r>
            <a:r>
              <a:rPr lang="tr-TR" dirty="0" smtClean="0">
                <a:solidFill>
                  <a:srgbClr val="FF0000"/>
                </a:solidFill>
              </a:rPr>
              <a:t>, </a:t>
            </a:r>
            <a:r>
              <a:rPr lang="tr-TR" dirty="0" err="1" smtClean="0">
                <a:solidFill>
                  <a:srgbClr val="FF0000"/>
                </a:solidFill>
              </a:rPr>
              <a:t>Siret</a:t>
            </a:r>
            <a:r>
              <a:rPr lang="tr-TR" dirty="0" smtClean="0">
                <a:solidFill>
                  <a:srgbClr val="FF0000"/>
                </a:solidFill>
              </a:rPr>
              <a:t>, V, 127-128.)</a:t>
            </a:r>
          </a:p>
          <a:p>
            <a:r>
              <a:rPr lang="tr-TR" dirty="0" err="1" smtClean="0"/>
              <a:t>Taif</a:t>
            </a:r>
            <a:r>
              <a:rPr lang="tr-TR" dirty="0" smtClean="0"/>
              <a:t> dönüşü Hz. Peygamber (</a:t>
            </a:r>
            <a:r>
              <a:rPr lang="tr-TR" dirty="0" err="1" smtClean="0"/>
              <a:t>a.s</a:t>
            </a:r>
            <a:r>
              <a:rPr lang="tr-TR" dirty="0" smtClean="0"/>
              <a:t>.), Şeyma’yı görünce duygulanıp ağlamaya başlamıştı. </a:t>
            </a:r>
            <a:r>
              <a:rPr lang="tr-TR" dirty="0" err="1" smtClean="0"/>
              <a:t>Ashatan</a:t>
            </a:r>
            <a:r>
              <a:rPr lang="tr-TR" dirty="0" smtClean="0"/>
              <a:t> biri: «Ağlıyor musun Ya </a:t>
            </a:r>
            <a:r>
              <a:rPr lang="tr-TR" dirty="0" err="1" smtClean="0"/>
              <a:t>Rasulallah</a:t>
            </a:r>
            <a:r>
              <a:rPr lang="tr-TR" dirty="0" smtClean="0"/>
              <a:t>!» deyince: «Evet ona düşkünlüğümden ve başına gelenlerden dolayı ağlıyorum. Sizden birinin </a:t>
            </a:r>
            <a:r>
              <a:rPr lang="tr-TR" dirty="0" err="1" smtClean="0"/>
              <a:t>Uhut</a:t>
            </a:r>
            <a:r>
              <a:rPr lang="tr-TR" dirty="0" smtClean="0"/>
              <a:t> kadar altını olsa ve süt emzirmesi karşılığında sütünü emdiği kişiye verse, yine de onun hakkını ödemiş olmaz» buyurmuştu. </a:t>
            </a:r>
            <a:r>
              <a:rPr lang="tr-TR" dirty="0" smtClean="0">
                <a:solidFill>
                  <a:srgbClr val="FF0000"/>
                </a:solidFill>
              </a:rPr>
              <a:t>(</a:t>
            </a:r>
            <a:r>
              <a:rPr lang="tr-TR" dirty="0" err="1" smtClean="0">
                <a:solidFill>
                  <a:srgbClr val="FF0000"/>
                </a:solidFill>
              </a:rPr>
              <a:t>Abdurrezzak</a:t>
            </a:r>
            <a:r>
              <a:rPr lang="tr-TR" dirty="0" smtClean="0">
                <a:solidFill>
                  <a:srgbClr val="FF0000"/>
                </a:solidFill>
              </a:rPr>
              <a:t>, </a:t>
            </a:r>
            <a:r>
              <a:rPr lang="tr-TR" dirty="0" err="1" smtClean="0">
                <a:solidFill>
                  <a:srgbClr val="FF0000"/>
                </a:solidFill>
              </a:rPr>
              <a:t>Musannef</a:t>
            </a:r>
            <a:r>
              <a:rPr lang="tr-TR" dirty="0" smtClean="0">
                <a:solidFill>
                  <a:srgbClr val="FF0000"/>
                </a:solidFill>
              </a:rPr>
              <a:t>, VII, 479.)</a:t>
            </a:r>
          </a:p>
          <a:p>
            <a:r>
              <a:rPr lang="tr-TR" dirty="0" smtClean="0"/>
              <a:t>Peygamber </a:t>
            </a:r>
            <a:r>
              <a:rPr lang="tr-TR" dirty="0" err="1" smtClean="0"/>
              <a:t>Efendimiz’in</a:t>
            </a:r>
            <a:r>
              <a:rPr lang="tr-TR" dirty="0" smtClean="0"/>
              <a:t> (</a:t>
            </a:r>
            <a:r>
              <a:rPr lang="tr-TR" dirty="0" err="1" smtClean="0"/>
              <a:t>a.s</a:t>
            </a:r>
            <a:r>
              <a:rPr lang="tr-TR" dirty="0" smtClean="0"/>
              <a:t>.) süt emme bedeli kuşkusuz ödenmişti. Fakat bahsi geçenler O’ndaki vefa duygusunun tezahürü  idi.</a:t>
            </a:r>
          </a:p>
        </p:txBody>
      </p:sp>
    </p:spTree>
    <p:extLst>
      <p:ext uri="{BB962C8B-B14F-4D97-AF65-F5344CB8AC3E}">
        <p14:creationId xmlns:p14="http://schemas.microsoft.com/office/powerpoint/2010/main" val="34824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437" y="423223"/>
            <a:ext cx="10695709" cy="5999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Dikdörtgen 2"/>
          <p:cNvSpPr/>
          <p:nvPr/>
        </p:nvSpPr>
        <p:spPr>
          <a:xfrm>
            <a:off x="1454727" y="775854"/>
            <a:ext cx="9518073" cy="5293757"/>
          </a:xfrm>
          <a:prstGeom prst="rect">
            <a:avLst/>
          </a:prstGeom>
        </p:spPr>
        <p:txBody>
          <a:bodyPr wrap="square">
            <a:spAutoFit/>
          </a:bodyPr>
          <a:lstStyle/>
          <a:p>
            <a:endParaRPr lang="tr-TR" sz="2000" b="1" dirty="0" smtClean="0">
              <a:solidFill>
                <a:srgbClr val="FF0000"/>
              </a:solidFill>
              <a:latin typeface="Arial Black" panose="020B0A04020102020204" pitchFamily="34" charset="0"/>
              <a:ea typeface="Times New Roman" panose="02020603050405020304" pitchFamily="18" charset="0"/>
              <a:cs typeface="Times New Roman" panose="02020603050405020304" pitchFamily="18" charset="0"/>
            </a:endParaRPr>
          </a:p>
          <a:p>
            <a:endParaRPr lang="tr-TR" sz="2000" b="1" dirty="0">
              <a:solidFill>
                <a:srgbClr val="FF0000"/>
              </a:solidFill>
              <a:latin typeface="Arial Black" panose="020B0A04020102020204" pitchFamily="34" charset="0"/>
              <a:ea typeface="Times New Roman" panose="02020603050405020304" pitchFamily="18" charset="0"/>
              <a:cs typeface="Times New Roman" panose="02020603050405020304" pitchFamily="18" charset="0"/>
            </a:endParaRPr>
          </a:p>
          <a:p>
            <a:r>
              <a:rPr lang="tr-TR" sz="2000" b="1" dirty="0" smtClean="0">
                <a:solidFill>
                  <a:srgbClr val="FF0000"/>
                </a:solidFill>
                <a:latin typeface="Arial Black" panose="020B0A04020102020204" pitchFamily="34" charset="0"/>
                <a:ea typeface="Times New Roman" panose="02020603050405020304" pitchFamily="18" charset="0"/>
                <a:cs typeface="Times New Roman" panose="02020603050405020304" pitchFamily="18" charset="0"/>
              </a:rPr>
              <a:t>Vefanın </a:t>
            </a:r>
            <a:r>
              <a:rPr lang="tr-TR" sz="2000" b="1" dirty="0">
                <a:solidFill>
                  <a:srgbClr val="FF0000"/>
                </a:solidFill>
                <a:latin typeface="Arial Black" panose="020B0A04020102020204" pitchFamily="34" charset="0"/>
                <a:ea typeface="Times New Roman" panose="02020603050405020304" pitchFamily="18" charset="0"/>
                <a:cs typeface="Times New Roman" panose="02020603050405020304" pitchFamily="18" charset="0"/>
              </a:rPr>
              <a:t>muhatabını sadece insanla sınırlı tutarsak vefaya haksızlık etmiş oluruz. </a:t>
            </a:r>
            <a:endParaRPr lang="tr-TR" sz="2000" b="1" dirty="0" smtClean="0">
              <a:solidFill>
                <a:srgbClr val="FF0000"/>
              </a:solidFill>
              <a:latin typeface="Arial Black" panose="020B0A04020102020204" pitchFamily="34" charset="0"/>
              <a:ea typeface="Times New Roman" panose="02020603050405020304" pitchFamily="18" charset="0"/>
              <a:cs typeface="Times New Roman" panose="02020603050405020304" pitchFamily="18" charset="0"/>
            </a:endParaRPr>
          </a:p>
          <a:p>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Bir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çiçeğe su </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vermek,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bitkiye VEFADIR</a:t>
            </a:r>
            <a:endParaRPr lang="tr-TR" sz="2000" b="1" dirty="0" smtClean="0">
              <a:latin typeface="Arial Black" panose="020B0A04020102020204" pitchFamily="34" charset="0"/>
              <a:ea typeface="Times New Roman" panose="02020603050405020304" pitchFamily="18" charset="0"/>
              <a:cs typeface="Times New Roman" panose="02020603050405020304" pitchFamily="18" charset="0"/>
            </a:endParaRPr>
          </a:p>
          <a:p>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Bir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hayvanı </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doyurmak,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hayvanlara VEFADIR</a:t>
            </a:r>
            <a:endParaRPr lang="tr-TR" sz="2000" b="1" dirty="0" smtClean="0">
              <a:latin typeface="Arial Black" panose="020B0A04020102020204" pitchFamily="34" charset="0"/>
              <a:ea typeface="Times New Roman" panose="02020603050405020304" pitchFamily="18" charset="0"/>
              <a:cs typeface="Times New Roman" panose="02020603050405020304" pitchFamily="18" charset="0"/>
            </a:endParaRPr>
          </a:p>
          <a:p>
            <a:r>
              <a:rPr lang="tr-TR" sz="2000" b="1" dirty="0">
                <a:latin typeface="Arial Black" panose="020B0A04020102020204" pitchFamily="34" charset="0"/>
                <a:ea typeface="Times New Roman" panose="02020603050405020304" pitchFamily="18" charset="0"/>
                <a:cs typeface="Times New Roman" panose="02020603050405020304" pitchFamily="18" charset="0"/>
              </a:rPr>
              <a:t>H</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atta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yoldaki bir çöpü kaldırmak </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bile, evrene</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 VEFADIR</a:t>
            </a:r>
            <a:endParaRPr lang="tr-TR" sz="2000" b="1" dirty="0" smtClean="0">
              <a:latin typeface="Arial Black" panose="020B0A04020102020204" pitchFamily="34" charset="0"/>
              <a:ea typeface="Times New Roman" panose="02020603050405020304" pitchFamily="18" charset="0"/>
              <a:cs typeface="Times New Roman" panose="02020603050405020304" pitchFamily="18" charset="0"/>
            </a:endParaRPr>
          </a:p>
          <a:p>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Bir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çiçeği </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koparmamak,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VEFADIR</a:t>
            </a:r>
            <a:endParaRPr lang="tr-TR" sz="2000" b="1" dirty="0" smtClean="0">
              <a:latin typeface="Arial Black" panose="020B0A04020102020204" pitchFamily="34" charset="0"/>
              <a:ea typeface="Times New Roman" panose="02020603050405020304" pitchFamily="18" charset="0"/>
              <a:cs typeface="Times New Roman" panose="02020603050405020304" pitchFamily="18" charset="0"/>
            </a:endParaRPr>
          </a:p>
          <a:p>
            <a:r>
              <a:rPr lang="tr-TR" sz="2000" b="1" dirty="0">
                <a:latin typeface="Arial Black" panose="020B0A04020102020204" pitchFamily="34" charset="0"/>
                <a:ea typeface="Times New Roman" panose="02020603050405020304" pitchFamily="18" charset="0"/>
                <a:cs typeface="Times New Roman" panose="02020603050405020304" pitchFamily="18" charset="0"/>
              </a:rPr>
              <a:t>B</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ir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fidanı </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dikmek,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VEFADIR</a:t>
            </a:r>
            <a:endParaRPr lang="tr-TR" sz="2000" b="1" dirty="0" smtClean="0">
              <a:latin typeface="Arial Black" panose="020B0A04020102020204" pitchFamily="34" charset="0"/>
              <a:ea typeface="Times New Roman" panose="02020603050405020304" pitchFamily="18" charset="0"/>
              <a:cs typeface="Times New Roman" panose="02020603050405020304" pitchFamily="18" charset="0"/>
            </a:endParaRPr>
          </a:p>
          <a:p>
            <a:r>
              <a:rPr lang="tr-TR" sz="2000" b="1" dirty="0">
                <a:latin typeface="Arial Black" panose="020B0A04020102020204" pitchFamily="34" charset="0"/>
                <a:ea typeface="Times New Roman" panose="02020603050405020304" pitchFamily="18" charset="0"/>
                <a:cs typeface="Times New Roman" panose="02020603050405020304" pitchFamily="18" charset="0"/>
              </a:rPr>
              <a:t>T</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oprağı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ekmek ve </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üretmek,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yeryüzüne </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VEFADIR. </a:t>
            </a:r>
          </a:p>
          <a:p>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Gecenin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ve gündüzün hakkına riayet </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etmek,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VEFADIR</a:t>
            </a:r>
            <a:endParaRPr lang="tr-TR" sz="2000" b="1" dirty="0" smtClean="0">
              <a:latin typeface="Arial Black" panose="020B0A04020102020204" pitchFamily="34" charset="0"/>
              <a:ea typeface="Times New Roman" panose="02020603050405020304" pitchFamily="18" charset="0"/>
              <a:cs typeface="Times New Roman" panose="02020603050405020304" pitchFamily="18" charset="0"/>
            </a:endParaRPr>
          </a:p>
          <a:p>
            <a:r>
              <a:rPr lang="tr-TR" sz="2000" b="1" dirty="0">
                <a:latin typeface="Arial Black" panose="020B0A04020102020204" pitchFamily="34" charset="0"/>
                <a:ea typeface="Times New Roman" panose="02020603050405020304" pitchFamily="18" charset="0"/>
                <a:cs typeface="Times New Roman" panose="02020603050405020304" pitchFamily="18" charset="0"/>
              </a:rPr>
              <a:t>G</a:t>
            </a:r>
            <a:r>
              <a:rPr lang="tr-TR" sz="2000" b="1" dirty="0" smtClean="0">
                <a:latin typeface="Arial Black" panose="020B0A04020102020204" pitchFamily="34" charset="0"/>
                <a:ea typeface="Times New Roman" panose="02020603050405020304" pitchFamily="18" charset="0"/>
                <a:cs typeface="Times New Roman" panose="02020603050405020304" pitchFamily="18" charset="0"/>
              </a:rPr>
              <a:t>eceyi </a:t>
            </a:r>
            <a:r>
              <a:rPr lang="tr-TR" sz="2000" b="1" dirty="0">
                <a:latin typeface="Arial Black" panose="020B0A04020102020204" pitchFamily="34" charset="0"/>
                <a:ea typeface="Times New Roman" panose="02020603050405020304" pitchFamily="18" charset="0"/>
                <a:cs typeface="Times New Roman" panose="02020603050405020304" pitchFamily="18" charset="0"/>
              </a:rPr>
              <a:t>dinlenme, gündüzü çalışma </a:t>
            </a:r>
            <a:r>
              <a:rPr lang="tr-TR" sz="2000" b="1" dirty="0">
                <a:latin typeface="Arial Black" panose="020B0A04020102020204" pitchFamily="34" charset="0"/>
              </a:rPr>
              <a:t>zamanı </a:t>
            </a:r>
            <a:r>
              <a:rPr lang="tr-TR" sz="2000" b="1" dirty="0" smtClean="0">
                <a:latin typeface="Arial Black" panose="020B0A04020102020204" pitchFamily="34" charset="0"/>
              </a:rPr>
              <a:t>kılmak, VEFADIR. </a:t>
            </a:r>
          </a:p>
          <a:p>
            <a:r>
              <a:rPr lang="tr-TR" sz="2000" b="1" dirty="0" smtClean="0">
                <a:latin typeface="Arial Black" panose="020B0A04020102020204" pitchFamily="34" charset="0"/>
              </a:rPr>
              <a:t>Bir </a:t>
            </a:r>
            <a:r>
              <a:rPr lang="tr-TR" sz="2000" b="1" dirty="0">
                <a:latin typeface="Arial Black" panose="020B0A04020102020204" pitchFamily="34" charset="0"/>
              </a:rPr>
              <a:t>insanı arkasından çekiştirmemek ve gıyabında hakkını </a:t>
            </a:r>
            <a:r>
              <a:rPr lang="tr-TR" sz="2000" b="1" dirty="0" smtClean="0">
                <a:latin typeface="Arial Black" panose="020B0A04020102020204" pitchFamily="34" charset="0"/>
              </a:rPr>
              <a:t>savunmak, VEFADIR. </a:t>
            </a:r>
          </a:p>
          <a:p>
            <a:r>
              <a:rPr lang="tr-TR" sz="2000" b="1" dirty="0" smtClean="0">
                <a:latin typeface="Arial Black" panose="020B0A04020102020204" pitchFamily="34" charset="0"/>
              </a:rPr>
              <a:t>İnsanlık </a:t>
            </a:r>
            <a:r>
              <a:rPr lang="tr-TR" sz="2000" b="1" dirty="0">
                <a:latin typeface="Arial Black" panose="020B0A04020102020204" pitchFamily="34" charset="0"/>
              </a:rPr>
              <a:t>ortak paydasını paylaştığımız her ferde, değerli kılınmış insanoğluna katkı sağlama </a:t>
            </a:r>
            <a:r>
              <a:rPr lang="tr-TR" sz="2000" b="1" dirty="0" smtClean="0">
                <a:latin typeface="Arial Black" panose="020B0A04020102020204" pitchFamily="34" charset="0"/>
              </a:rPr>
              <a:t>gayreti, VEFADIR.</a:t>
            </a:r>
            <a:endParaRPr lang="tr-TR" sz="2000" b="1" dirty="0">
              <a:latin typeface="Arial Black" panose="020B0A04020102020204" pitchFamily="34" charset="0"/>
            </a:endParaRPr>
          </a:p>
          <a:p>
            <a:endParaRPr lang="tr-TR" b="1" dirty="0"/>
          </a:p>
        </p:txBody>
      </p:sp>
    </p:spTree>
    <p:extLst>
      <p:ext uri="{BB962C8B-B14F-4D97-AF65-F5344CB8AC3E}">
        <p14:creationId xmlns:p14="http://schemas.microsoft.com/office/powerpoint/2010/main" val="403453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sz="quarter" idx="13"/>
          </p:nvPr>
        </p:nvSpPr>
        <p:spPr>
          <a:xfrm>
            <a:off x="1066800" y="1551709"/>
            <a:ext cx="5375564" cy="4483331"/>
          </a:xfrm>
        </p:spPr>
        <p:txBody>
          <a:bodyPr>
            <a:normAutofit fontScale="77500" lnSpcReduction="20000"/>
          </a:bodyPr>
          <a:lstStyle/>
          <a:p>
            <a:endParaRPr lang="tr-TR" dirty="0" smtClean="0"/>
          </a:p>
          <a:p>
            <a:r>
              <a:rPr lang="tr-TR" dirty="0" err="1" smtClean="0"/>
              <a:t>Efendimiz’in</a:t>
            </a:r>
            <a:r>
              <a:rPr lang="tr-TR" dirty="0" smtClean="0"/>
              <a:t> (</a:t>
            </a:r>
            <a:r>
              <a:rPr lang="tr-TR" dirty="0" err="1" smtClean="0"/>
              <a:t>a.s</a:t>
            </a:r>
            <a:r>
              <a:rPr lang="tr-TR" dirty="0" smtClean="0"/>
              <a:t>.) şehit yakınlarına ve çocuklarına ilgi ve merhameti de zikre değerdir. </a:t>
            </a:r>
          </a:p>
          <a:p>
            <a:r>
              <a:rPr lang="tr-TR" dirty="0" smtClean="0"/>
              <a:t>Medine’de kendi evinden sonra en çok </a:t>
            </a:r>
            <a:r>
              <a:rPr lang="tr-TR" dirty="0" err="1" smtClean="0"/>
              <a:t>Ümmü</a:t>
            </a:r>
            <a:r>
              <a:rPr lang="tr-TR" dirty="0" smtClean="0"/>
              <a:t> </a:t>
            </a:r>
            <a:r>
              <a:rPr lang="tr-TR" dirty="0" err="1" smtClean="0"/>
              <a:t>Süleym’in</a:t>
            </a:r>
            <a:r>
              <a:rPr lang="tr-TR" dirty="0" smtClean="0"/>
              <a:t> evine gittiğini gören sahabe bunun sebebini sorunca Allah </a:t>
            </a:r>
            <a:r>
              <a:rPr lang="tr-TR" dirty="0" err="1" smtClean="0"/>
              <a:t>Rasulü</a:t>
            </a:r>
            <a:r>
              <a:rPr lang="tr-TR" dirty="0" smtClean="0"/>
              <a:t> (</a:t>
            </a:r>
            <a:r>
              <a:rPr lang="tr-TR" dirty="0" err="1" smtClean="0"/>
              <a:t>s.a.v</a:t>
            </a:r>
            <a:r>
              <a:rPr lang="tr-TR" dirty="0" smtClean="0"/>
              <a:t>.): «Ben ona merhamet ediyorum çünkü onun  kardeşi benim yanımda şehit oldu» buyurmuştu.</a:t>
            </a:r>
            <a:r>
              <a:rPr lang="tr-TR" dirty="0" smtClean="0">
                <a:solidFill>
                  <a:srgbClr val="FF0000"/>
                </a:solidFill>
              </a:rPr>
              <a:t> (Buhari, </a:t>
            </a:r>
            <a:r>
              <a:rPr lang="tr-TR" dirty="0" err="1" smtClean="0">
                <a:solidFill>
                  <a:srgbClr val="FF0000"/>
                </a:solidFill>
              </a:rPr>
              <a:t>Cihad</a:t>
            </a:r>
            <a:r>
              <a:rPr lang="tr-TR" dirty="0" smtClean="0">
                <a:solidFill>
                  <a:srgbClr val="FF0000"/>
                </a:solidFill>
              </a:rPr>
              <a:t>, 38.)</a:t>
            </a:r>
          </a:p>
          <a:p>
            <a:r>
              <a:rPr lang="tr-TR" dirty="0" smtClean="0"/>
              <a:t>Akabe </a:t>
            </a:r>
            <a:r>
              <a:rPr lang="tr-TR" dirty="0" err="1" smtClean="0"/>
              <a:t>Biatında</a:t>
            </a:r>
            <a:r>
              <a:rPr lang="tr-TR" dirty="0" smtClean="0"/>
              <a:t> kendisiyle </a:t>
            </a:r>
            <a:r>
              <a:rPr lang="tr-TR" dirty="0" err="1" smtClean="0"/>
              <a:t>biatlaşan</a:t>
            </a:r>
            <a:r>
              <a:rPr lang="tr-TR" dirty="0" smtClean="0"/>
              <a:t> Müslümanlara: «</a:t>
            </a:r>
            <a:r>
              <a:rPr lang="tr-TR" b="1" dirty="0" smtClean="0"/>
              <a:t>Kanınız kanım, mezarlığınız mezarımdır. Ben sizdenim, siz de bendensiniz. Düşmanlarınız düşmanım, dostlarınız dostumdur.</a:t>
            </a:r>
            <a:r>
              <a:rPr lang="tr-TR" dirty="0" smtClean="0"/>
              <a:t>» buyurmuştu. </a:t>
            </a:r>
            <a:r>
              <a:rPr lang="tr-TR" dirty="0" smtClean="0">
                <a:solidFill>
                  <a:srgbClr val="FF0000"/>
                </a:solidFill>
              </a:rPr>
              <a:t>(</a:t>
            </a:r>
            <a:r>
              <a:rPr lang="tr-TR" dirty="0" err="1" smtClean="0">
                <a:solidFill>
                  <a:srgbClr val="FF0000"/>
                </a:solidFill>
              </a:rPr>
              <a:t>İbn</a:t>
            </a:r>
            <a:r>
              <a:rPr lang="tr-TR" dirty="0" smtClean="0">
                <a:solidFill>
                  <a:srgbClr val="FF0000"/>
                </a:solidFill>
              </a:rPr>
              <a:t> </a:t>
            </a:r>
            <a:r>
              <a:rPr lang="tr-TR" dirty="0" err="1" smtClean="0">
                <a:solidFill>
                  <a:srgbClr val="FF0000"/>
                </a:solidFill>
              </a:rPr>
              <a:t>Hanbel</a:t>
            </a:r>
            <a:r>
              <a:rPr lang="tr-TR" dirty="0" smtClean="0">
                <a:solidFill>
                  <a:srgbClr val="FF0000"/>
                </a:solidFill>
              </a:rPr>
              <a:t>, III, 461.)</a:t>
            </a:r>
          </a:p>
          <a:p>
            <a:endParaRPr lang="tr-TR" dirty="0" smtClean="0">
              <a:solidFill>
                <a:schemeClr val="accent4">
                  <a:lumMod val="60000"/>
                  <a:lumOff val="4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835" y="1856509"/>
            <a:ext cx="4843415" cy="34774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2802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762000"/>
            <a:ext cx="10321636" cy="52147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047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273" y="916253"/>
            <a:ext cx="6276109" cy="48558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Dikdörtgen 2"/>
          <p:cNvSpPr/>
          <p:nvPr/>
        </p:nvSpPr>
        <p:spPr>
          <a:xfrm>
            <a:off x="1620982" y="2424546"/>
            <a:ext cx="4087091" cy="1323439"/>
          </a:xfrm>
          <a:prstGeom prst="rect">
            <a:avLst/>
          </a:prstGeom>
        </p:spPr>
        <p:txBody>
          <a:bodyPr wrap="square">
            <a:spAutoFit/>
          </a:bodyPr>
          <a:lstStyle/>
          <a:p>
            <a:r>
              <a:rPr lang="tr-TR" sz="4000" dirty="0" smtClean="0"/>
              <a:t>TEŞEKKÜR EDERİZ…</a:t>
            </a:r>
            <a:endParaRPr lang="tr-TR" sz="4000" dirty="0"/>
          </a:p>
        </p:txBody>
      </p:sp>
    </p:spTree>
    <p:extLst>
      <p:ext uri="{BB962C8B-B14F-4D97-AF65-F5344CB8AC3E}">
        <p14:creationId xmlns:p14="http://schemas.microsoft.com/office/powerpoint/2010/main" val="143626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
            </a:r>
            <a:br>
              <a:rPr lang="tr-TR" dirty="0" smtClean="0"/>
            </a:br>
            <a:r>
              <a:rPr lang="tr-TR" b="1" dirty="0" smtClean="0"/>
              <a:t>Vefakarlık/Kadirşinaslık</a:t>
            </a:r>
            <a:br>
              <a:rPr lang="tr-TR" b="1" dirty="0" smtClean="0"/>
            </a:br>
            <a:endParaRPr lang="tr-TR" b="1" dirty="0"/>
          </a:p>
        </p:txBody>
      </p:sp>
      <p:sp>
        <p:nvSpPr>
          <p:cNvPr id="3" name="İçerik Yer Tutucusu 2"/>
          <p:cNvSpPr>
            <a:spLocks noGrp="1"/>
          </p:cNvSpPr>
          <p:nvPr>
            <p:ph sz="quarter" idx="13"/>
          </p:nvPr>
        </p:nvSpPr>
        <p:spPr/>
        <p:txBody>
          <a:bodyPr>
            <a:normAutofit fontScale="85000" lnSpcReduction="20000"/>
          </a:bodyPr>
          <a:lstStyle/>
          <a:p>
            <a:r>
              <a:rPr lang="tr-TR" dirty="0" smtClean="0"/>
              <a:t>Hz. Peygamber’e (</a:t>
            </a:r>
            <a:r>
              <a:rPr lang="tr-TR" dirty="0" err="1" smtClean="0"/>
              <a:t>a.s</a:t>
            </a:r>
            <a:r>
              <a:rPr lang="tr-TR" dirty="0" smtClean="0"/>
              <a:t>.) </a:t>
            </a:r>
            <a:r>
              <a:rPr lang="tr-TR" dirty="0" err="1" smtClean="0"/>
              <a:t>Taif’ten</a:t>
            </a:r>
            <a:r>
              <a:rPr lang="tr-TR" dirty="0" smtClean="0"/>
              <a:t> bir miktar üzüm hediye edilmişti. O da beni çağırarak: «Şu salkımı al da annene götür» dedi. Ama ben üzümü anneme götürmeyip yedim. Birkaç gün sonra </a:t>
            </a:r>
            <a:r>
              <a:rPr lang="tr-TR" dirty="0" err="1" smtClean="0"/>
              <a:t>Rasulullah</a:t>
            </a:r>
            <a:r>
              <a:rPr lang="tr-TR" dirty="0" smtClean="0"/>
              <a:t> (</a:t>
            </a:r>
            <a:r>
              <a:rPr lang="tr-TR" dirty="0" err="1" smtClean="0"/>
              <a:t>a.s</a:t>
            </a:r>
            <a:r>
              <a:rPr lang="tr-TR" dirty="0" smtClean="0"/>
              <a:t>.) bana: «üzüm salkımı ne oldu, onu annene ulaştırdın mı?» diye sordu. Ben de «hayır» dedim. Numan, bu olay sebebiyle </a:t>
            </a:r>
            <a:r>
              <a:rPr lang="tr-TR" dirty="0" err="1" smtClean="0"/>
              <a:t>Rasulullah’ın</a:t>
            </a:r>
            <a:r>
              <a:rPr lang="tr-TR" dirty="0" smtClean="0"/>
              <a:t> (A.S.) kendisine, «</a:t>
            </a:r>
            <a:r>
              <a:rPr lang="tr-TR" dirty="0" err="1" smtClean="0"/>
              <a:t>ğuder</a:t>
            </a:r>
            <a:r>
              <a:rPr lang="tr-TR" dirty="0" smtClean="0"/>
              <a:t>/vefasız» diye isimlendirdiğini söylemiştir.</a:t>
            </a:r>
          </a:p>
          <a:p>
            <a:r>
              <a:rPr lang="tr-TR" dirty="0" smtClean="0">
                <a:solidFill>
                  <a:srgbClr val="FF0000"/>
                </a:solidFill>
              </a:rPr>
              <a:t>(</a:t>
            </a:r>
            <a:r>
              <a:rPr lang="tr-TR" dirty="0" err="1" smtClean="0">
                <a:solidFill>
                  <a:srgbClr val="FF0000"/>
                </a:solidFill>
              </a:rPr>
              <a:t>İbn</a:t>
            </a:r>
            <a:r>
              <a:rPr lang="tr-TR" dirty="0" smtClean="0">
                <a:solidFill>
                  <a:srgbClr val="FF0000"/>
                </a:solidFill>
              </a:rPr>
              <a:t> </a:t>
            </a:r>
            <a:r>
              <a:rPr lang="tr-TR" dirty="0" err="1" smtClean="0">
                <a:solidFill>
                  <a:srgbClr val="FF0000"/>
                </a:solidFill>
              </a:rPr>
              <a:t>Mace</a:t>
            </a:r>
            <a:r>
              <a:rPr lang="tr-TR" dirty="0" smtClean="0">
                <a:solidFill>
                  <a:srgbClr val="FF0000"/>
                </a:solidFill>
              </a:rPr>
              <a:t>, </a:t>
            </a:r>
            <a:r>
              <a:rPr lang="tr-TR" dirty="0" err="1" smtClean="0">
                <a:solidFill>
                  <a:srgbClr val="FF0000"/>
                </a:solidFill>
              </a:rPr>
              <a:t>Et’ime</a:t>
            </a:r>
            <a:r>
              <a:rPr lang="tr-TR" dirty="0" smtClean="0">
                <a:solidFill>
                  <a:srgbClr val="FF0000"/>
                </a:solidFill>
              </a:rPr>
              <a:t>, 61.) </a:t>
            </a:r>
            <a:endParaRPr lang="tr-TR" dirty="0">
              <a:solidFill>
                <a:srgbClr val="FF0000"/>
              </a:solidFill>
            </a:endParaRPr>
          </a:p>
        </p:txBody>
      </p:sp>
      <p:sp>
        <p:nvSpPr>
          <p:cNvPr id="4" name="İçerik Yer Tutucusu 3"/>
          <p:cNvSpPr>
            <a:spLocks noGrp="1"/>
          </p:cNvSpPr>
          <p:nvPr>
            <p:ph sz="quarter" idx="14"/>
          </p:nvPr>
        </p:nvSpPr>
        <p:spPr/>
        <p:txBody>
          <a:bodyPr>
            <a:normAutofit fontScale="77500" lnSpcReduction="20000"/>
          </a:bodyPr>
          <a:lstStyle/>
          <a:p>
            <a:r>
              <a:rPr lang="tr-TR" dirty="0" smtClean="0"/>
              <a:t>Hz. </a:t>
            </a:r>
            <a:r>
              <a:rPr lang="tr-TR" dirty="0" err="1" smtClean="0"/>
              <a:t>Aişe</a:t>
            </a:r>
            <a:r>
              <a:rPr lang="tr-TR" dirty="0" smtClean="0"/>
              <a:t>: «Ben Hz. Peygamber’in eşlerinden hiçbirini, Hatice’yi kıskandığım kadar kıskanmadım. Oysaki ben Hatice’yi görmemiştim. Ancak Peygamber (</a:t>
            </a:r>
            <a:r>
              <a:rPr lang="tr-TR" dirty="0" err="1" smtClean="0"/>
              <a:t>a.s</a:t>
            </a:r>
            <a:r>
              <a:rPr lang="tr-TR" dirty="0" smtClean="0"/>
              <a:t>.) ondan çokça bahsederdi. Bazen bir koyun keser, onu parçalara ayırır, sonra da Hatice’nin dostlarına gönderirdi. Bazen ben: «Sanki yeryüzünde Hatice’den başka kadın yok!» diyerek serzenişte bulunurdum da Allah </a:t>
            </a:r>
            <a:r>
              <a:rPr lang="tr-TR" dirty="0" err="1" smtClean="0"/>
              <a:t>Rasulü</a:t>
            </a:r>
            <a:r>
              <a:rPr lang="tr-TR" dirty="0" smtClean="0"/>
              <a:t>: «Hatice şöyleydi, böyleydi. Üstelik ondan çocuklarım var» derdi.»</a:t>
            </a:r>
          </a:p>
          <a:p>
            <a:r>
              <a:rPr lang="tr-TR" dirty="0" smtClean="0">
                <a:solidFill>
                  <a:srgbClr val="FF0000"/>
                </a:solidFill>
              </a:rPr>
              <a:t>(Buhari, </a:t>
            </a:r>
            <a:r>
              <a:rPr lang="tr-TR" dirty="0" err="1" smtClean="0">
                <a:solidFill>
                  <a:srgbClr val="FF0000"/>
                </a:solidFill>
              </a:rPr>
              <a:t>Menakibu’l</a:t>
            </a:r>
            <a:r>
              <a:rPr lang="tr-TR" dirty="0" smtClean="0">
                <a:solidFill>
                  <a:srgbClr val="FF0000"/>
                </a:solidFill>
              </a:rPr>
              <a:t>-Ensar, 20.)</a:t>
            </a:r>
            <a:endParaRPr lang="tr-TR" dirty="0">
              <a:solidFill>
                <a:srgbClr val="FF0000"/>
              </a:solidFill>
            </a:endParaRPr>
          </a:p>
        </p:txBody>
      </p:sp>
    </p:spTree>
    <p:extLst>
      <p:ext uri="{BB962C8B-B14F-4D97-AF65-F5344CB8AC3E}">
        <p14:creationId xmlns:p14="http://schemas.microsoft.com/office/powerpoint/2010/main" val="133981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l"/>
            <a:r>
              <a:rPr lang="tr-TR" sz="3200" b="1" dirty="0"/>
              <a:t>Vefa </a:t>
            </a:r>
            <a:r>
              <a:rPr lang="tr-TR" sz="3200" b="1" dirty="0" smtClean="0"/>
              <a:t>ahlakı… </a:t>
            </a:r>
            <a:endParaRPr lang="tr-TR" sz="3200" dirty="0"/>
          </a:p>
        </p:txBody>
      </p:sp>
      <p:sp>
        <p:nvSpPr>
          <p:cNvPr id="3" name="İçerik Yer Tutucusu 2"/>
          <p:cNvSpPr>
            <a:spLocks noGrp="1"/>
          </p:cNvSpPr>
          <p:nvPr>
            <p:ph sz="quarter" idx="13"/>
          </p:nvPr>
        </p:nvSpPr>
        <p:spPr>
          <a:xfrm>
            <a:off x="678873" y="1579418"/>
            <a:ext cx="6373091" cy="4765964"/>
          </a:xfrm>
        </p:spPr>
        <p:txBody>
          <a:bodyPr>
            <a:normAutofit/>
          </a:bodyPr>
          <a:lstStyle/>
          <a:p>
            <a:r>
              <a:rPr lang="tr-TR" b="1" dirty="0" smtClean="0"/>
              <a:t>en </a:t>
            </a:r>
            <a:r>
              <a:rPr lang="tr-TR" b="1" dirty="0"/>
              <a:t>özlü tanımıyla "yapılan iyilikleri unutmama, iyilik yapana daha güzeliyle karşılık verme" halidir.</a:t>
            </a:r>
            <a:r>
              <a:rPr lang="tr-TR" dirty="0"/>
              <a:t>  Zıddı ise </a:t>
            </a:r>
            <a:r>
              <a:rPr lang="tr-TR" b="1" dirty="0"/>
              <a:t>"</a:t>
            </a:r>
            <a:r>
              <a:rPr lang="tr-TR" b="1" dirty="0" err="1"/>
              <a:t>nankörlük"</a:t>
            </a:r>
            <a:r>
              <a:rPr lang="tr-TR" dirty="0" err="1"/>
              <a:t>tür</a:t>
            </a:r>
            <a:r>
              <a:rPr lang="tr-TR" dirty="0"/>
              <a:t>. </a:t>
            </a:r>
            <a:endParaRPr lang="tr-TR" dirty="0" smtClean="0"/>
          </a:p>
          <a:p>
            <a:r>
              <a:rPr lang="tr-TR" b="1" dirty="0" err="1" smtClean="0"/>
              <a:t>Ausonius</a:t>
            </a:r>
            <a:r>
              <a:rPr lang="tr-TR" b="1" dirty="0" smtClean="0"/>
              <a:t> </a:t>
            </a:r>
            <a:r>
              <a:rPr lang="tr-TR" dirty="0"/>
              <a:t>diyor ki: </a:t>
            </a:r>
            <a:r>
              <a:rPr lang="tr-TR" b="1" dirty="0"/>
              <a:t>"Toprak, nankör bir adamdan daha kötü bir şey yetiştirmez."</a:t>
            </a:r>
            <a:r>
              <a:rPr lang="tr-TR" dirty="0"/>
              <a:t> </a:t>
            </a:r>
            <a:endParaRPr lang="tr-TR" dirty="0" smtClean="0"/>
          </a:p>
          <a:p>
            <a:r>
              <a:rPr lang="tr-TR" dirty="0" smtClean="0"/>
              <a:t>BİR ARİFİN ekmek </a:t>
            </a:r>
            <a:r>
              <a:rPr lang="tr-TR" dirty="0"/>
              <a:t>verdiği insanlardan gördüğü ihaneti anlatan şu </a:t>
            </a:r>
            <a:r>
              <a:rPr lang="tr-TR" dirty="0" smtClean="0"/>
              <a:t>sözleri ÖNEMLİDİR:  </a:t>
            </a:r>
            <a:r>
              <a:rPr lang="tr-TR" b="1" dirty="0"/>
              <a:t>"Elim ısırık yaralarıyla dolu. Ancak, bunların acısını da yine iyilik yaparak unutabiliyorum."</a:t>
            </a:r>
            <a:r>
              <a:rPr lang="tr-TR" dirty="0"/>
              <a:t> </a:t>
            </a:r>
            <a:endParaRPr lang="tr-TR" dirty="0" smtClean="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102" y="748145"/>
            <a:ext cx="3963026" cy="526472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1204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
            </a:r>
            <a:endParaRPr lang="tr-TR" dirty="0"/>
          </a:p>
        </p:txBody>
      </p:sp>
      <p:sp>
        <p:nvSpPr>
          <p:cNvPr id="3" name="İçerik Yer Tutucusu 2"/>
          <p:cNvSpPr>
            <a:spLocks noGrp="1"/>
          </p:cNvSpPr>
          <p:nvPr>
            <p:ph sz="quarter" idx="13"/>
          </p:nvPr>
        </p:nvSpPr>
        <p:spPr>
          <a:xfrm>
            <a:off x="913774" y="1662545"/>
            <a:ext cx="10363826" cy="4779819"/>
          </a:xfrm>
        </p:spPr>
        <p:txBody>
          <a:bodyPr>
            <a:normAutofit fontScale="92500" lnSpcReduction="20000"/>
          </a:bodyPr>
          <a:lstStyle/>
          <a:p>
            <a:r>
              <a:rPr lang="tr-TR" dirty="0" err="1"/>
              <a:t>Cenab</a:t>
            </a:r>
            <a:r>
              <a:rPr lang="tr-TR" dirty="0"/>
              <a:t>-ı Hak, insanların birbirine iyilik yapmasından hoşnut olacağını çeşitli ayetlerle ifade </a:t>
            </a:r>
            <a:r>
              <a:rPr lang="tr-TR" dirty="0" smtClean="0"/>
              <a:t>buyurmuştur: </a:t>
            </a:r>
            <a:r>
              <a:rPr lang="tr-TR" b="1" dirty="0" smtClean="0"/>
              <a:t>«ANA-BABAYA </a:t>
            </a:r>
            <a:r>
              <a:rPr lang="tr-TR" dirty="0" smtClean="0">
                <a:solidFill>
                  <a:srgbClr val="0070C0"/>
                </a:solidFill>
              </a:rPr>
              <a:t>(</a:t>
            </a:r>
            <a:r>
              <a:rPr lang="tr-TR" dirty="0" err="1" smtClean="0">
                <a:solidFill>
                  <a:srgbClr val="0070C0"/>
                </a:solidFill>
              </a:rPr>
              <a:t>en’am</a:t>
            </a:r>
            <a:r>
              <a:rPr lang="tr-TR" dirty="0" smtClean="0">
                <a:solidFill>
                  <a:srgbClr val="0070C0"/>
                </a:solidFill>
              </a:rPr>
              <a:t>, 6/151.)</a:t>
            </a:r>
            <a:r>
              <a:rPr lang="tr-TR" dirty="0" smtClean="0"/>
              <a:t>, </a:t>
            </a:r>
            <a:r>
              <a:rPr lang="tr-TR" b="1" dirty="0" smtClean="0"/>
              <a:t>AKRABAYA, YETİMLERE, YOKSULLARA </a:t>
            </a:r>
            <a:r>
              <a:rPr lang="tr-TR" dirty="0" smtClean="0">
                <a:solidFill>
                  <a:srgbClr val="0070C0"/>
                </a:solidFill>
              </a:rPr>
              <a:t>(Bakara, 2/83.)</a:t>
            </a:r>
            <a:r>
              <a:rPr lang="tr-TR" dirty="0" smtClean="0"/>
              <a:t>; ilaveten </a:t>
            </a:r>
            <a:r>
              <a:rPr lang="tr-TR" b="1" dirty="0" smtClean="0"/>
              <a:t>yakın ve uzak komşulara, yolda kalmışlara ve hizmetinde çalışanlara, </a:t>
            </a:r>
            <a:r>
              <a:rPr lang="tr-TR" b="1" dirty="0" smtClean="0">
                <a:solidFill>
                  <a:srgbClr val="0070C0"/>
                </a:solidFill>
              </a:rPr>
              <a:t>(</a:t>
            </a:r>
            <a:r>
              <a:rPr lang="tr-TR" dirty="0" smtClean="0">
                <a:solidFill>
                  <a:srgbClr val="0070C0"/>
                </a:solidFill>
              </a:rPr>
              <a:t>Nisa, 4/36.) </a:t>
            </a:r>
            <a:r>
              <a:rPr lang="tr-TR" dirty="0" smtClean="0"/>
              <a:t>özetle herkese ve her kesime iyilik tavsiye edilir.</a:t>
            </a:r>
          </a:p>
          <a:p>
            <a:r>
              <a:rPr lang="tr-TR" dirty="0"/>
              <a:t>Şüphesiz, en büyük </a:t>
            </a:r>
            <a:r>
              <a:rPr lang="tr-TR" dirty="0" smtClean="0"/>
              <a:t>vefakârlığı </a:t>
            </a:r>
            <a:r>
              <a:rPr lang="tr-TR" dirty="0"/>
              <a:t>bizi hiçlikten varlığa taşıyan, bize can ve rızık veren yaratıcıya göstermemiz gerekir. </a:t>
            </a:r>
            <a:r>
              <a:rPr lang="tr-TR" i="1" dirty="0">
                <a:solidFill>
                  <a:srgbClr val="FF0000"/>
                </a:solidFill>
              </a:rPr>
              <a:t>Allah’tan </a:t>
            </a:r>
            <a:r>
              <a:rPr lang="tr-TR" i="1" dirty="0" smtClean="0">
                <a:solidFill>
                  <a:srgbClr val="FF0000"/>
                </a:solidFill>
              </a:rPr>
              <a:t>ve Peygamber'den </a:t>
            </a:r>
            <a:r>
              <a:rPr lang="tr-TR" dirty="0" smtClean="0"/>
              <a:t>sonra </a:t>
            </a:r>
            <a:r>
              <a:rPr lang="tr-TR" dirty="0"/>
              <a:t>vefa ve bağlılık göstermemiz gereken en büyük varlık ise </a:t>
            </a:r>
            <a:r>
              <a:rPr lang="tr-TR" i="1" dirty="0" smtClean="0">
                <a:solidFill>
                  <a:srgbClr val="FF0000"/>
                </a:solidFill>
              </a:rPr>
              <a:t>ebeveynlerimizdir</a:t>
            </a:r>
            <a:r>
              <a:rPr lang="tr-TR" dirty="0"/>
              <a:t>. Bizi dünyaya getiren, büyüten, yetiştiren, sonsuz sevgi ve </a:t>
            </a:r>
            <a:r>
              <a:rPr lang="tr-TR" dirty="0" smtClean="0"/>
              <a:t>fedakârlıklarla </a:t>
            </a:r>
            <a:r>
              <a:rPr lang="tr-TR" dirty="0"/>
              <a:t>gücümüze güç katan bu insanlara karşı sonsuz ve ödenmez borçlarımız vardır. </a:t>
            </a:r>
            <a:endParaRPr lang="tr-TR" dirty="0" smtClean="0"/>
          </a:p>
          <a:p>
            <a:r>
              <a:rPr lang="tr-TR" dirty="0" smtClean="0"/>
              <a:t>Allah </a:t>
            </a:r>
            <a:r>
              <a:rPr lang="tr-TR" dirty="0"/>
              <a:t>ile kul arasında vaat; ölünceye kadar imanda sebat etmektir. İnsanlar arasındaki vaat ise onlara verilen her sözü yerine getirmektir. </a:t>
            </a:r>
            <a:br>
              <a:rPr lang="tr-TR" dirty="0"/>
            </a:br>
            <a:r>
              <a:rPr lang="tr-TR" dirty="0"/>
              <a:t/>
            </a:r>
            <a:br>
              <a:rPr lang="tr-TR" dirty="0"/>
            </a:br>
            <a:endParaRPr lang="tr-TR" dirty="0"/>
          </a:p>
        </p:txBody>
      </p:sp>
    </p:spTree>
    <p:extLst>
      <p:ext uri="{BB962C8B-B14F-4D97-AF65-F5344CB8AC3E}">
        <p14:creationId xmlns:p14="http://schemas.microsoft.com/office/powerpoint/2010/main" val="340751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16182" y="618517"/>
            <a:ext cx="8977745" cy="1596177"/>
          </a:xfrm>
        </p:spPr>
        <p:txBody>
          <a:bodyPr>
            <a:normAutofit/>
          </a:bodyPr>
          <a:lstStyle/>
          <a:p>
            <a:r>
              <a:rPr lang="tr-TR" sz="2000" dirty="0"/>
              <a:t>Kur’an-ı Kerim’de şöyle buyurulmaktadır: </a:t>
            </a:r>
            <a:br>
              <a:rPr lang="tr-TR" sz="2000" dirty="0"/>
            </a:br>
            <a:r>
              <a:rPr lang="tr-TR" sz="2000" b="1" dirty="0"/>
              <a:t/>
            </a:r>
            <a:br>
              <a:rPr lang="tr-TR" sz="2000" b="1" dirty="0"/>
            </a:br>
            <a:r>
              <a:rPr lang="tr-TR" sz="2000" b="1" i="1" dirty="0"/>
              <a:t>"Verilen sözü yerine getirin. Çünkü verilen sözden (cayana) sorumluluk vardır." (</a:t>
            </a:r>
            <a:r>
              <a:rPr lang="tr-TR" sz="2000" b="1" i="1" dirty="0" err="1"/>
              <a:t>İsra</a:t>
            </a:r>
            <a:r>
              <a:rPr lang="tr-TR" sz="2000" b="1" i="1" dirty="0"/>
              <a:t> 17-34).</a:t>
            </a:r>
            <a:r>
              <a:rPr lang="tr-TR" sz="2000" dirty="0"/>
              <a:t/>
            </a:r>
            <a:br>
              <a:rPr lang="tr-TR" sz="2000" dirty="0"/>
            </a:br>
            <a:endParaRPr lang="tr-TR" sz="2000" dirty="0"/>
          </a:p>
        </p:txBody>
      </p:sp>
      <p:sp>
        <p:nvSpPr>
          <p:cNvPr id="3" name="İçerik Yer Tutucusu 2"/>
          <p:cNvSpPr>
            <a:spLocks noGrp="1"/>
          </p:cNvSpPr>
          <p:nvPr>
            <p:ph sz="quarter" idx="13"/>
          </p:nvPr>
        </p:nvSpPr>
        <p:spPr>
          <a:xfrm>
            <a:off x="858982" y="1967345"/>
            <a:ext cx="9822873" cy="4419599"/>
          </a:xfrm>
        </p:spPr>
        <p:txBody>
          <a:bodyPr>
            <a:normAutofit fontScale="92500" lnSpcReduction="20000"/>
          </a:bodyPr>
          <a:lstStyle/>
          <a:p>
            <a:endParaRPr lang="tr-TR" dirty="0" smtClean="0"/>
          </a:p>
          <a:p>
            <a:r>
              <a:rPr lang="tr-TR" dirty="0" smtClean="0"/>
              <a:t>Vefa </a:t>
            </a:r>
            <a:r>
              <a:rPr lang="tr-TR" dirty="0"/>
              <a:t>bahsinde yer verilmesi gereken hususlardan birisi de bu ülke için kanlarını, canlarını feda etmiş kahramanlarımızdır. Şehitlerimizdir, gazilerimizdir. Onlara sonsuz bir minnetle bağlı olduğumuzu hiçbir zaman hatırdan çıkarmamamız gerekir. Ayrıca, temeli sevgi ve güvene dayanan derin dostlukları da unutmamalıyız. </a:t>
            </a:r>
            <a:endParaRPr lang="tr-TR" dirty="0" smtClean="0"/>
          </a:p>
          <a:p>
            <a:r>
              <a:rPr lang="tr-TR" dirty="0" smtClean="0"/>
              <a:t>Vefakârlığın </a:t>
            </a:r>
            <a:r>
              <a:rPr lang="tr-TR" dirty="0"/>
              <a:t>en güzel örnekleri </a:t>
            </a:r>
            <a:r>
              <a:rPr lang="tr-TR" dirty="0" smtClean="0"/>
              <a:t>Peygamber efendimizin (</a:t>
            </a:r>
            <a:r>
              <a:rPr lang="tr-TR" dirty="0" err="1" smtClean="0"/>
              <a:t>a.s</a:t>
            </a:r>
            <a:r>
              <a:rPr lang="tr-TR" dirty="0" smtClean="0"/>
              <a:t>.) hayatında </a:t>
            </a:r>
            <a:r>
              <a:rPr lang="tr-TR" dirty="0"/>
              <a:t>görülmektedir: Hz. Peygamber, kendisini bir hafta süreyle emziren dadısı </a:t>
            </a:r>
            <a:r>
              <a:rPr lang="tr-TR" b="1" dirty="0" err="1"/>
              <a:t>Ümmü</a:t>
            </a:r>
            <a:r>
              <a:rPr lang="tr-TR" b="1" dirty="0"/>
              <a:t> </a:t>
            </a:r>
            <a:r>
              <a:rPr lang="tr-TR" b="1" dirty="0" err="1"/>
              <a:t>Eymen’</a:t>
            </a:r>
            <a:r>
              <a:rPr lang="tr-TR" dirty="0" err="1"/>
              <a:t>i</a:t>
            </a:r>
            <a:r>
              <a:rPr lang="tr-TR" dirty="0"/>
              <a:t>, kendisine bakan süt annesi </a:t>
            </a:r>
            <a:r>
              <a:rPr lang="tr-TR" b="1" dirty="0"/>
              <a:t>Halime’</a:t>
            </a:r>
            <a:r>
              <a:rPr lang="tr-TR" dirty="0"/>
              <a:t>yi, süt kardeşi </a:t>
            </a:r>
            <a:r>
              <a:rPr lang="tr-TR" b="1" dirty="0"/>
              <a:t>Şeyma’</a:t>
            </a:r>
            <a:r>
              <a:rPr lang="tr-TR" dirty="0"/>
              <a:t>yı, çocukluğunu yanında geçirdiği </a:t>
            </a:r>
            <a:r>
              <a:rPr lang="tr-TR" b="1" dirty="0" err="1"/>
              <a:t>Ebû</a:t>
            </a:r>
            <a:r>
              <a:rPr lang="tr-TR" b="1" dirty="0"/>
              <a:t> </a:t>
            </a:r>
            <a:r>
              <a:rPr lang="tr-TR" b="1" dirty="0" err="1"/>
              <a:t>Talib’</a:t>
            </a:r>
            <a:r>
              <a:rPr lang="tr-TR" dirty="0" err="1"/>
              <a:t>in</a:t>
            </a:r>
            <a:r>
              <a:rPr lang="tr-TR" dirty="0"/>
              <a:t> hanımı </a:t>
            </a:r>
            <a:r>
              <a:rPr lang="tr-TR" b="1" dirty="0"/>
              <a:t>Fatıma’</a:t>
            </a:r>
            <a:r>
              <a:rPr lang="tr-TR" dirty="0"/>
              <a:t>yı ömrü boyunca unutmamış, her fırsatta onlarla ilgilenmiş ve yardım etmiştir. </a:t>
            </a:r>
            <a:br>
              <a:rPr lang="tr-TR" dirty="0"/>
            </a:br>
            <a:endParaRPr lang="tr-TR" dirty="0"/>
          </a:p>
        </p:txBody>
      </p:sp>
    </p:spTree>
    <p:extLst>
      <p:ext uri="{BB962C8B-B14F-4D97-AF65-F5344CB8AC3E}">
        <p14:creationId xmlns:p14="http://schemas.microsoft.com/office/powerpoint/2010/main" val="189867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smtClean="0"/>
              <a:t>  …</a:t>
            </a:r>
            <a:endParaRPr lang="tr-TR" dirty="0"/>
          </a:p>
        </p:txBody>
      </p:sp>
      <p:sp>
        <p:nvSpPr>
          <p:cNvPr id="3" name="İçerik Yer Tutucusu 2"/>
          <p:cNvSpPr>
            <a:spLocks noGrp="1"/>
          </p:cNvSpPr>
          <p:nvPr>
            <p:ph sz="quarter" idx="13"/>
          </p:nvPr>
        </p:nvSpPr>
        <p:spPr>
          <a:xfrm>
            <a:off x="913774" y="1634836"/>
            <a:ext cx="10363826" cy="4156363"/>
          </a:xfrm>
        </p:spPr>
        <p:txBody>
          <a:bodyPr>
            <a:normAutofit fontScale="85000" lnSpcReduction="20000"/>
          </a:bodyPr>
          <a:lstStyle/>
          <a:p>
            <a:r>
              <a:rPr lang="tr-TR" dirty="0" smtClean="0"/>
              <a:t>Abdullah b. Ömer’den şöyle rivayet edilir: «</a:t>
            </a:r>
            <a:r>
              <a:rPr lang="tr-TR" b="1" dirty="0" smtClean="0"/>
              <a:t>İyiliklerin en güzeli, evladın baba dostlarını ziyaret etmesidir.</a:t>
            </a:r>
            <a:r>
              <a:rPr lang="tr-TR" dirty="0" smtClean="0"/>
              <a:t>» </a:t>
            </a:r>
            <a:r>
              <a:rPr lang="tr-TR" dirty="0" smtClean="0">
                <a:solidFill>
                  <a:srgbClr val="FF0000"/>
                </a:solidFill>
              </a:rPr>
              <a:t>(Müslim, </a:t>
            </a:r>
            <a:r>
              <a:rPr lang="tr-TR" dirty="0" err="1" smtClean="0">
                <a:solidFill>
                  <a:srgbClr val="FF0000"/>
                </a:solidFill>
              </a:rPr>
              <a:t>Birr</a:t>
            </a:r>
            <a:r>
              <a:rPr lang="tr-TR" dirty="0" smtClean="0">
                <a:solidFill>
                  <a:srgbClr val="FF0000"/>
                </a:solidFill>
              </a:rPr>
              <a:t>, 11.)</a:t>
            </a:r>
          </a:p>
          <a:p>
            <a:r>
              <a:rPr lang="tr-TR" dirty="0" smtClean="0"/>
              <a:t>«Kıyamet gününde her vefasızın, vefasızlığının göstergesi olarak bir sancağı olacaktır.» </a:t>
            </a:r>
            <a:r>
              <a:rPr lang="tr-TR" dirty="0" smtClean="0">
                <a:solidFill>
                  <a:srgbClr val="FF0000"/>
                </a:solidFill>
              </a:rPr>
              <a:t>(Müslim, </a:t>
            </a:r>
            <a:r>
              <a:rPr lang="tr-TR" dirty="0" err="1" smtClean="0">
                <a:solidFill>
                  <a:srgbClr val="FF0000"/>
                </a:solidFill>
              </a:rPr>
              <a:t>Cihad</a:t>
            </a:r>
            <a:r>
              <a:rPr lang="tr-TR" dirty="0" smtClean="0">
                <a:solidFill>
                  <a:srgbClr val="FF0000"/>
                </a:solidFill>
              </a:rPr>
              <a:t> ve Siyer, 14.) </a:t>
            </a:r>
          </a:p>
          <a:p>
            <a:r>
              <a:rPr lang="tr-TR" dirty="0" smtClean="0"/>
              <a:t>Zira eskiden Araplar, vefalı kimseleri beyaz bayrakla; vefasızları da kınanmaları için siyah bir bayrakla ilan ederlerdi. </a:t>
            </a:r>
            <a:r>
              <a:rPr lang="tr-TR" dirty="0" smtClean="0">
                <a:solidFill>
                  <a:srgbClr val="FF0000"/>
                </a:solidFill>
              </a:rPr>
              <a:t>(</a:t>
            </a:r>
            <a:r>
              <a:rPr lang="tr-TR" dirty="0" err="1" smtClean="0">
                <a:solidFill>
                  <a:srgbClr val="FF0000"/>
                </a:solidFill>
              </a:rPr>
              <a:t>İbn</a:t>
            </a:r>
            <a:r>
              <a:rPr lang="tr-TR" dirty="0" smtClean="0">
                <a:solidFill>
                  <a:srgbClr val="FF0000"/>
                </a:solidFill>
              </a:rPr>
              <a:t> Hacer, </a:t>
            </a:r>
            <a:r>
              <a:rPr lang="tr-TR" dirty="0" err="1" smtClean="0">
                <a:solidFill>
                  <a:srgbClr val="FF0000"/>
                </a:solidFill>
              </a:rPr>
              <a:t>Fethu’l</a:t>
            </a:r>
            <a:r>
              <a:rPr lang="tr-TR" dirty="0" smtClean="0">
                <a:solidFill>
                  <a:srgbClr val="FF0000"/>
                </a:solidFill>
              </a:rPr>
              <a:t>-Bari, VI, 284.)</a:t>
            </a:r>
          </a:p>
          <a:p>
            <a:endParaRPr lang="tr-TR" dirty="0" smtClean="0"/>
          </a:p>
          <a:p>
            <a:r>
              <a:rPr lang="tr-TR" dirty="0" smtClean="0"/>
              <a:t>Peygamber </a:t>
            </a:r>
            <a:r>
              <a:rPr lang="tr-TR" dirty="0" err="1"/>
              <a:t>E</a:t>
            </a:r>
            <a:r>
              <a:rPr lang="tr-TR" dirty="0" err="1" smtClean="0"/>
              <a:t>fendimiz’in</a:t>
            </a:r>
            <a:r>
              <a:rPr lang="tr-TR" dirty="0" smtClean="0"/>
              <a:t> (</a:t>
            </a:r>
            <a:r>
              <a:rPr lang="tr-TR" dirty="0" err="1" smtClean="0"/>
              <a:t>a.s</a:t>
            </a:r>
            <a:r>
              <a:rPr lang="tr-TR" dirty="0" smtClean="0"/>
              <a:t>.) zorlu </a:t>
            </a:r>
            <a:r>
              <a:rPr lang="tr-TR" dirty="0" err="1" smtClean="0"/>
              <a:t>Taif</a:t>
            </a:r>
            <a:r>
              <a:rPr lang="tr-TR" dirty="0" smtClean="0"/>
              <a:t> dönüşünde</a:t>
            </a:r>
            <a:r>
              <a:rPr lang="tr-TR" dirty="0"/>
              <a:t>, Mutim b. </a:t>
            </a:r>
            <a:r>
              <a:rPr lang="tr-TR" dirty="0" err="1" smtClean="0"/>
              <a:t>Adiyy</a:t>
            </a:r>
            <a:r>
              <a:rPr lang="tr-TR" dirty="0" smtClean="0"/>
              <a:t> Mekke’ye girerken kendisini  </a:t>
            </a:r>
            <a:endParaRPr lang="tr-TR" dirty="0"/>
          </a:p>
          <a:p>
            <a:r>
              <a:rPr lang="tr-TR" dirty="0" smtClean="0"/>
              <a:t>himaye etmişti</a:t>
            </a:r>
            <a:r>
              <a:rPr lang="tr-TR" dirty="0"/>
              <a:t>. Efendimiz </a:t>
            </a:r>
            <a:r>
              <a:rPr lang="tr-TR" dirty="0" smtClean="0"/>
              <a:t>(</a:t>
            </a:r>
            <a:r>
              <a:rPr lang="tr-TR" dirty="0" err="1" smtClean="0"/>
              <a:t>a.s</a:t>
            </a:r>
            <a:r>
              <a:rPr lang="tr-TR" dirty="0" smtClean="0"/>
              <a:t>.) Bedir’de esir edilen müşrikleri görünce, hicretten kısa bir süre sonra vefat eden Mutim b. </a:t>
            </a:r>
            <a:r>
              <a:rPr lang="tr-TR" dirty="0" err="1" smtClean="0"/>
              <a:t>Adiyy</a:t>
            </a:r>
            <a:r>
              <a:rPr lang="tr-TR" dirty="0" smtClean="0"/>
              <a:t> için şöyle buyurmuştu: «Eğer Mutim sağ olsaydı ve şu kokuşmuş kişiler hakkında konuşup onları bağışlamamı isteseydi, şüphesiz ben bunları </a:t>
            </a:r>
            <a:r>
              <a:rPr lang="tr-TR" dirty="0" err="1" smtClean="0"/>
              <a:t>Mutim’in</a:t>
            </a:r>
            <a:r>
              <a:rPr lang="tr-TR" dirty="0" smtClean="0"/>
              <a:t> hatırı için serbest bırakırdım.» </a:t>
            </a:r>
            <a:r>
              <a:rPr lang="tr-TR" dirty="0" smtClean="0">
                <a:solidFill>
                  <a:srgbClr val="FF0000"/>
                </a:solidFill>
              </a:rPr>
              <a:t>(Buhari, </a:t>
            </a:r>
            <a:r>
              <a:rPr lang="tr-TR" dirty="0" err="1" smtClean="0">
                <a:solidFill>
                  <a:srgbClr val="FF0000"/>
                </a:solidFill>
              </a:rPr>
              <a:t>Meğazi</a:t>
            </a:r>
            <a:r>
              <a:rPr lang="tr-TR" dirty="0" smtClean="0">
                <a:solidFill>
                  <a:srgbClr val="FF0000"/>
                </a:solidFill>
              </a:rPr>
              <a:t>, 12.)</a:t>
            </a:r>
            <a:endParaRPr lang="tr-TR" dirty="0">
              <a:solidFill>
                <a:srgbClr val="FF0000"/>
              </a:solidFill>
            </a:endParaRPr>
          </a:p>
        </p:txBody>
      </p:sp>
    </p:spTree>
    <p:extLst>
      <p:ext uri="{BB962C8B-B14F-4D97-AF65-F5344CB8AC3E}">
        <p14:creationId xmlns:p14="http://schemas.microsoft.com/office/powerpoint/2010/main" val="50158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7091" y="277091"/>
            <a:ext cx="11693236" cy="6309420"/>
          </a:xfrm>
          <a:prstGeom prst="rect">
            <a:avLst/>
          </a:prstGeom>
        </p:spPr>
        <p:txBody>
          <a:bodyPr wrap="square">
            <a:spAutoFit/>
          </a:bodyPr>
          <a:lstStyle/>
          <a:p>
            <a:endParaRPr lang="tr-TR" sz="1200" dirty="0" smtClean="0">
              <a:solidFill>
                <a:srgbClr val="552800"/>
              </a:solidFill>
              <a:latin typeface="Verdana" panose="020B0604030504040204" pitchFamily="34" charset="0"/>
              <a:ea typeface="Times New Roman" panose="02020603050405020304" pitchFamily="18" charset="0"/>
            </a:endParaRPr>
          </a:p>
          <a:p>
            <a:endParaRPr lang="tr-TR" sz="1200" dirty="0">
              <a:solidFill>
                <a:srgbClr val="552800"/>
              </a:solidFill>
              <a:latin typeface="Verdana" panose="020B0604030504040204" pitchFamily="34" charset="0"/>
              <a:ea typeface="Times New Roman" panose="02020603050405020304" pitchFamily="18" charset="0"/>
            </a:endParaRPr>
          </a:p>
          <a:p>
            <a:endParaRPr lang="tr-TR" sz="1200" dirty="0" smtClean="0">
              <a:solidFill>
                <a:srgbClr val="552800"/>
              </a:solidFill>
              <a:latin typeface="Verdana" panose="020B0604030504040204" pitchFamily="34" charset="0"/>
              <a:ea typeface="Times New Roman" panose="02020603050405020304" pitchFamily="18" charset="0"/>
            </a:endParaRPr>
          </a:p>
          <a:p>
            <a:endParaRPr lang="tr-TR" sz="1200" dirty="0">
              <a:solidFill>
                <a:srgbClr val="552800"/>
              </a:solidFill>
              <a:latin typeface="Verdana" panose="020B0604030504040204" pitchFamily="34" charset="0"/>
              <a:ea typeface="Times New Roman" panose="02020603050405020304" pitchFamily="18" charset="0"/>
            </a:endParaRPr>
          </a:p>
          <a:p>
            <a:endParaRPr lang="tr-TR" sz="1200" dirty="0" smtClean="0">
              <a:solidFill>
                <a:srgbClr val="552800"/>
              </a:solidFill>
              <a:latin typeface="Verdana" panose="020B0604030504040204" pitchFamily="34" charset="0"/>
              <a:ea typeface="Times New Roman" panose="02020603050405020304" pitchFamily="18" charset="0"/>
            </a:endParaRPr>
          </a:p>
          <a:p>
            <a:endParaRPr lang="tr-TR" sz="1200" dirty="0" smtClean="0">
              <a:solidFill>
                <a:srgbClr val="552800"/>
              </a:solidFill>
              <a:latin typeface="Verdana" panose="020B0604030504040204" pitchFamily="34" charset="0"/>
              <a:ea typeface="Times New Roman" panose="02020603050405020304" pitchFamily="18" charset="0"/>
            </a:endParaRPr>
          </a:p>
          <a:p>
            <a:endParaRPr lang="tr-TR" sz="1200" dirty="0" smtClean="0">
              <a:solidFill>
                <a:srgbClr val="552800"/>
              </a:solidFill>
              <a:latin typeface="Verdana" panose="020B0604030504040204" pitchFamily="34" charset="0"/>
              <a:ea typeface="Times New Roman" panose="02020603050405020304" pitchFamily="18" charset="0"/>
            </a:endParaRPr>
          </a:p>
          <a:p>
            <a:r>
              <a:rPr lang="tr-TR" sz="1600" dirty="0" smtClean="0">
                <a:solidFill>
                  <a:srgbClr val="552800"/>
                </a:solidFill>
                <a:latin typeface="Verdana" panose="020B0604030504040204" pitchFamily="34" charset="0"/>
                <a:ea typeface="Times New Roman" panose="02020603050405020304" pitchFamily="18" charset="0"/>
              </a:rPr>
              <a:t>«İslam’ın </a:t>
            </a:r>
            <a:r>
              <a:rPr lang="tr-TR" sz="1600" dirty="0">
                <a:solidFill>
                  <a:srgbClr val="552800"/>
                </a:solidFill>
                <a:latin typeface="Verdana" panose="020B0604030504040204" pitchFamily="34" charset="0"/>
                <a:ea typeface="Times New Roman" panose="02020603050405020304" pitchFamily="18" charset="0"/>
              </a:rPr>
              <a:t>abide şahsiyetlerinden </a:t>
            </a:r>
            <a:r>
              <a:rPr lang="tr-TR" sz="1600" b="1" dirty="0">
                <a:solidFill>
                  <a:srgbClr val="552800"/>
                </a:solidFill>
                <a:latin typeface="Verdana" panose="020B0604030504040204" pitchFamily="34" charset="0"/>
                <a:ea typeface="Times New Roman" panose="02020603050405020304" pitchFamily="18" charset="0"/>
              </a:rPr>
              <a:t>Hz. </a:t>
            </a:r>
            <a:r>
              <a:rPr lang="tr-TR" sz="1600" b="1" dirty="0" smtClean="0">
                <a:solidFill>
                  <a:srgbClr val="552800"/>
                </a:solidFill>
                <a:latin typeface="Verdana" panose="020B0604030504040204" pitchFamily="34" charset="0"/>
                <a:ea typeface="Times New Roman" panose="02020603050405020304" pitchFamily="18" charset="0"/>
              </a:rPr>
              <a:t>Ömer (</a:t>
            </a:r>
            <a:r>
              <a:rPr lang="tr-TR" sz="1600" b="1" dirty="0" err="1" smtClean="0">
                <a:solidFill>
                  <a:srgbClr val="552800"/>
                </a:solidFill>
                <a:latin typeface="Verdana" panose="020B0604030504040204" pitchFamily="34" charset="0"/>
                <a:ea typeface="Times New Roman" panose="02020603050405020304" pitchFamily="18" charset="0"/>
              </a:rPr>
              <a:t>r.a</a:t>
            </a:r>
            <a:r>
              <a:rPr lang="tr-TR" sz="1600" b="1" dirty="0" smtClean="0">
                <a:solidFill>
                  <a:srgbClr val="552800"/>
                </a:solidFill>
                <a:latin typeface="Verdana" panose="020B0604030504040204" pitchFamily="34" charset="0"/>
                <a:ea typeface="Times New Roman" panose="02020603050405020304" pitchFamily="18" charset="0"/>
              </a:rPr>
              <a:t>.) </a:t>
            </a:r>
            <a:r>
              <a:rPr lang="tr-TR" sz="1600" dirty="0">
                <a:solidFill>
                  <a:srgbClr val="552800"/>
                </a:solidFill>
                <a:latin typeface="Verdana" panose="020B0604030504040204" pitchFamily="34" charset="0"/>
                <a:ea typeface="Times New Roman" panose="02020603050405020304" pitchFamily="18" charset="0"/>
              </a:rPr>
              <a:t>arkadaşlarıyla sohbet ederken huzura üç genç girer, derler ki: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 Ey halife, bu aramızdaki arkadaş bizim babamızı öldürdü; ne gerekiyorsa lütfen yerine getirin.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Bu söz üzerine </a:t>
            </a:r>
            <a:r>
              <a:rPr lang="tr-TR" sz="1600" b="1" dirty="0">
                <a:solidFill>
                  <a:srgbClr val="552800"/>
                </a:solidFill>
                <a:latin typeface="Verdana" panose="020B0604030504040204" pitchFamily="34" charset="0"/>
                <a:ea typeface="Times New Roman" panose="02020603050405020304" pitchFamily="18" charset="0"/>
              </a:rPr>
              <a:t>Hz. Ömer </a:t>
            </a:r>
            <a:r>
              <a:rPr lang="tr-TR" sz="1600" dirty="0">
                <a:solidFill>
                  <a:srgbClr val="552800"/>
                </a:solidFill>
                <a:latin typeface="Verdana" panose="020B0604030504040204" pitchFamily="34" charset="0"/>
                <a:ea typeface="Times New Roman" panose="02020603050405020304" pitchFamily="18" charset="0"/>
              </a:rPr>
              <a:t>suçlanan gence dönerek sorar: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 Söyledikleri doğru mu?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Suçlanan genç </a:t>
            </a:r>
            <a:r>
              <a:rPr lang="tr-TR" sz="1600" b="1" dirty="0">
                <a:solidFill>
                  <a:srgbClr val="552800"/>
                </a:solidFill>
                <a:latin typeface="Verdana" panose="020B0604030504040204" pitchFamily="34" charset="0"/>
                <a:ea typeface="Times New Roman" panose="02020603050405020304" pitchFamily="18" charset="0"/>
              </a:rPr>
              <a:t>"Evet doğru"</a:t>
            </a:r>
            <a:r>
              <a:rPr lang="tr-TR" sz="1600" dirty="0">
                <a:solidFill>
                  <a:srgbClr val="552800"/>
                </a:solidFill>
                <a:latin typeface="Verdana" panose="020B0604030504040204" pitchFamily="34" charset="0"/>
                <a:ea typeface="Times New Roman" panose="02020603050405020304" pitchFamily="18" charset="0"/>
              </a:rPr>
              <a:t> der ve olayı halifeye anlatır. Bunun üzerine </a:t>
            </a:r>
            <a:r>
              <a:rPr lang="tr-TR" sz="1600" b="1" dirty="0">
                <a:solidFill>
                  <a:srgbClr val="552800"/>
                </a:solidFill>
                <a:latin typeface="Verdana" panose="020B0604030504040204" pitchFamily="34" charset="0"/>
                <a:ea typeface="Times New Roman" panose="02020603050405020304" pitchFamily="18" charset="0"/>
              </a:rPr>
              <a:t>Hz. Ömer, </a:t>
            </a:r>
            <a:r>
              <a:rPr lang="tr-TR" sz="1600" dirty="0">
                <a:solidFill>
                  <a:srgbClr val="552800"/>
                </a:solidFill>
                <a:latin typeface="Verdana" panose="020B0604030504040204" pitchFamily="34" charset="0"/>
                <a:ea typeface="Times New Roman" panose="02020603050405020304" pitchFamily="18" charset="0"/>
              </a:rPr>
              <a:t>bu suçun cezasının idam olduğunu söyler ve infaz edilmesi emrini verir.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Ölüme mahkûm edilen genç, bir özür beyan ederek üç gün mühlet ister. Özrü şudur: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 Babam rahmetli olmadan bana epey bir altın bıraktı, gelirken kardeşim küçük olduğu için saklamak zorunda kaldım. Şimdi siz bu cezayı infaz ederseniz yetimin hakkını zayi ettiğiniz için Allah indinde sorumlu olursunuz.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  Genç, yerine </a:t>
            </a:r>
            <a:r>
              <a:rPr lang="tr-TR" sz="1600" dirty="0" err="1" smtClean="0">
                <a:solidFill>
                  <a:srgbClr val="552800"/>
                </a:solidFill>
                <a:latin typeface="Verdana" panose="020B0604030504040204" pitchFamily="34" charset="0"/>
                <a:ea typeface="Times New Roman" panose="02020603050405020304" pitchFamily="18" charset="0"/>
              </a:rPr>
              <a:t>Amr</a:t>
            </a:r>
            <a:r>
              <a:rPr lang="tr-TR" sz="1600" dirty="0" smtClean="0">
                <a:solidFill>
                  <a:srgbClr val="552800"/>
                </a:solidFill>
                <a:latin typeface="Verdana" panose="020B0604030504040204" pitchFamily="34" charset="0"/>
                <a:ea typeface="Times New Roman" panose="02020603050405020304" pitchFamily="18" charset="0"/>
              </a:rPr>
              <a:t> b. </a:t>
            </a:r>
            <a:r>
              <a:rPr lang="tr-TR" sz="1600" dirty="0" err="1" smtClean="0">
                <a:solidFill>
                  <a:srgbClr val="552800"/>
                </a:solidFill>
                <a:latin typeface="Verdana" panose="020B0604030504040204" pitchFamily="34" charset="0"/>
                <a:ea typeface="Times New Roman" panose="02020603050405020304" pitchFamily="18" charset="0"/>
              </a:rPr>
              <a:t>As’ı</a:t>
            </a:r>
            <a:r>
              <a:rPr lang="tr-TR" sz="1600" dirty="0" smtClean="0">
                <a:solidFill>
                  <a:srgbClr val="552800"/>
                </a:solidFill>
                <a:latin typeface="Verdana" panose="020B0604030504040204" pitchFamily="34" charset="0"/>
                <a:ea typeface="Times New Roman" panose="02020603050405020304" pitchFamily="18" charset="0"/>
              </a:rPr>
              <a:t> kefil </a:t>
            </a:r>
            <a:r>
              <a:rPr lang="tr-TR" sz="1600" dirty="0">
                <a:solidFill>
                  <a:srgbClr val="552800"/>
                </a:solidFill>
                <a:latin typeface="Verdana" panose="020B0604030504040204" pitchFamily="34" charset="0"/>
                <a:ea typeface="Times New Roman" panose="02020603050405020304" pitchFamily="18" charset="0"/>
              </a:rPr>
              <a:t>bırakıp gider, gelmezse kefili onun yerine ölecektir. Üç gün sonra gelir. </a:t>
            </a:r>
            <a:br>
              <a:rPr lang="tr-TR" sz="1600" dirty="0">
                <a:solidFill>
                  <a:srgbClr val="552800"/>
                </a:solidFill>
                <a:latin typeface="Verdana" panose="020B0604030504040204" pitchFamily="34" charset="0"/>
                <a:ea typeface="Times New Roman" panose="02020603050405020304" pitchFamily="18" charset="0"/>
              </a:rPr>
            </a:br>
            <a:r>
              <a:rPr lang="tr-TR" sz="1600" b="1" dirty="0">
                <a:solidFill>
                  <a:srgbClr val="552800"/>
                </a:solidFill>
                <a:latin typeface="Verdana" panose="020B0604030504040204" pitchFamily="34" charset="0"/>
                <a:ea typeface="Times New Roman" panose="02020603050405020304" pitchFamily="18" charset="0"/>
              </a:rPr>
              <a:t>Hz. Ömer, </a:t>
            </a:r>
            <a:r>
              <a:rPr lang="tr-TR" sz="1600" dirty="0">
                <a:solidFill>
                  <a:srgbClr val="552800"/>
                </a:solidFill>
                <a:latin typeface="Verdana" panose="020B0604030504040204" pitchFamily="34" charset="0"/>
                <a:ea typeface="Times New Roman" panose="02020603050405020304" pitchFamily="18" charset="0"/>
              </a:rPr>
              <a:t>gence dönerek der ki: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 Evladım, gelmeme gibi önemli bir fırsatın vardı, neden geldin?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Genç, </a:t>
            </a:r>
            <a:r>
              <a:rPr lang="tr-TR" sz="1600" b="1" dirty="0">
                <a:solidFill>
                  <a:srgbClr val="552800"/>
                </a:solidFill>
                <a:latin typeface="Verdana" panose="020B0604030504040204" pitchFamily="34" charset="0"/>
                <a:ea typeface="Times New Roman" panose="02020603050405020304" pitchFamily="18" charset="0"/>
              </a:rPr>
              <a:t>"Ahde vefasızlık etti demeyesiniz diye geldim"</a:t>
            </a:r>
            <a:r>
              <a:rPr lang="tr-TR" sz="1600" dirty="0">
                <a:solidFill>
                  <a:srgbClr val="552800"/>
                </a:solidFill>
                <a:latin typeface="Verdana" panose="020B0604030504040204" pitchFamily="34" charset="0"/>
                <a:ea typeface="Times New Roman" panose="02020603050405020304" pitchFamily="18" charset="0"/>
              </a:rPr>
              <a:t> der.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Bu defa babaları öldürülen gençlere döner. Onlar da, </a:t>
            </a:r>
            <a:r>
              <a:rPr lang="tr-TR" sz="1600" b="1" dirty="0">
                <a:solidFill>
                  <a:srgbClr val="552800"/>
                </a:solidFill>
                <a:latin typeface="Verdana" panose="020B0604030504040204" pitchFamily="34" charset="0"/>
                <a:ea typeface="Times New Roman" panose="02020603050405020304" pitchFamily="18" charset="0"/>
              </a:rPr>
              <a:t>"Biz bu davadan vazgeçiyoruz"</a:t>
            </a:r>
            <a:r>
              <a:rPr lang="tr-TR" sz="1600" dirty="0">
                <a:solidFill>
                  <a:srgbClr val="552800"/>
                </a:solidFill>
                <a:latin typeface="Verdana" panose="020B0604030504040204" pitchFamily="34" charset="0"/>
                <a:ea typeface="Times New Roman" panose="02020603050405020304" pitchFamily="18" charset="0"/>
              </a:rPr>
              <a:t> derler. </a:t>
            </a:r>
            <a:br>
              <a:rPr lang="tr-TR" sz="1600" dirty="0">
                <a:solidFill>
                  <a:srgbClr val="552800"/>
                </a:solidFill>
                <a:latin typeface="Verdana" panose="020B0604030504040204" pitchFamily="34" charset="0"/>
                <a:ea typeface="Times New Roman" panose="02020603050405020304" pitchFamily="18" charset="0"/>
              </a:rPr>
            </a:br>
            <a:r>
              <a:rPr lang="tr-TR" sz="1600" b="1" dirty="0">
                <a:solidFill>
                  <a:srgbClr val="552800"/>
                </a:solidFill>
                <a:latin typeface="Verdana" panose="020B0604030504040204" pitchFamily="34" charset="0"/>
                <a:ea typeface="Times New Roman" panose="02020603050405020304" pitchFamily="18" charset="0"/>
              </a:rPr>
              <a:t>Hz. Ömer </a:t>
            </a:r>
            <a:r>
              <a:rPr lang="tr-TR" sz="1600" dirty="0">
                <a:solidFill>
                  <a:srgbClr val="552800"/>
                </a:solidFill>
                <a:latin typeface="Verdana" panose="020B0604030504040204" pitchFamily="34" charset="0"/>
                <a:ea typeface="Times New Roman" panose="02020603050405020304" pitchFamily="18" charset="0"/>
              </a:rPr>
              <a:t>sorar: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 Biraz evvel babamızın kanı yerde kalmasın diyordunuz, ne oldu da vazgeçiyorsunuz? </a:t>
            </a:r>
            <a:br>
              <a:rPr lang="tr-TR" sz="1600" dirty="0">
                <a:solidFill>
                  <a:srgbClr val="552800"/>
                </a:solidFill>
                <a:latin typeface="Verdana" panose="020B0604030504040204" pitchFamily="34" charset="0"/>
                <a:ea typeface="Times New Roman" panose="02020603050405020304" pitchFamily="18" charset="0"/>
              </a:rPr>
            </a:br>
            <a:r>
              <a:rPr lang="tr-TR" sz="1600" dirty="0">
                <a:solidFill>
                  <a:srgbClr val="552800"/>
                </a:solidFill>
                <a:latin typeface="Verdana" panose="020B0604030504040204" pitchFamily="34" charset="0"/>
                <a:ea typeface="Times New Roman" panose="02020603050405020304" pitchFamily="18" charset="0"/>
              </a:rPr>
              <a:t>Gençlerin cevabı dehşetlidir: </a:t>
            </a:r>
            <a:endParaRPr lang="tr-TR" sz="1600" dirty="0">
              <a:latin typeface="Times New Roman" panose="02020603050405020304" pitchFamily="18" charset="0"/>
              <a:ea typeface="Times New Roman" panose="02020603050405020304" pitchFamily="18" charset="0"/>
            </a:endParaRPr>
          </a:p>
          <a:p>
            <a:r>
              <a:rPr lang="tr-TR" sz="1600" dirty="0">
                <a:solidFill>
                  <a:srgbClr val="552800"/>
                </a:solidFill>
                <a:latin typeface="Verdana" panose="020B0604030504040204" pitchFamily="34" charset="0"/>
                <a:ea typeface="Times New Roman" panose="02020603050405020304" pitchFamily="18" charset="0"/>
              </a:rPr>
              <a:t>- </a:t>
            </a:r>
            <a:r>
              <a:rPr lang="tr-TR" sz="1600" b="1" dirty="0">
                <a:solidFill>
                  <a:srgbClr val="552800"/>
                </a:solidFill>
                <a:latin typeface="Verdana" panose="020B0604030504040204" pitchFamily="34" charset="0"/>
                <a:ea typeface="Times New Roman" panose="02020603050405020304" pitchFamily="18" charset="0"/>
              </a:rPr>
              <a:t>Merhametsiz insan kalmadı demeyesiniz </a:t>
            </a:r>
            <a:r>
              <a:rPr lang="tr-TR" sz="1600" dirty="0">
                <a:solidFill>
                  <a:srgbClr val="552800"/>
                </a:solidFill>
                <a:latin typeface="Verdana" panose="020B0604030504040204" pitchFamily="34" charset="0"/>
                <a:ea typeface="Times New Roman" panose="02020603050405020304" pitchFamily="18" charset="0"/>
              </a:rPr>
              <a:t>diye</a:t>
            </a:r>
            <a:r>
              <a:rPr lang="tr-TR" sz="1600" dirty="0" smtClean="0">
                <a:solidFill>
                  <a:srgbClr val="552800"/>
                </a:solidFill>
                <a:latin typeface="Verdana" panose="020B0604030504040204" pitchFamily="34" charset="0"/>
                <a:ea typeface="Times New Roman" panose="02020603050405020304" pitchFamily="18" charset="0"/>
              </a:rPr>
              <a:t>.»</a:t>
            </a:r>
            <a:endParaRPr lang="tr-TR" sz="1600" dirty="0">
              <a:latin typeface="Times New Roman" panose="02020603050405020304" pitchFamily="18" charset="0"/>
              <a:ea typeface="Times New Roman" panose="02020603050405020304" pitchFamily="18" charset="0"/>
            </a:endParaRPr>
          </a:p>
          <a:p>
            <a:r>
              <a:rPr lang="tr-TR" sz="1600" dirty="0">
                <a:solidFill>
                  <a:srgbClr val="552800"/>
                </a:solidFill>
                <a:latin typeface="Verdana" panose="020B0604030504040204" pitchFamily="34" charset="0"/>
                <a:ea typeface="Times New Roman" panose="02020603050405020304" pitchFamily="18" charset="0"/>
              </a:rPr>
              <a:t>  </a:t>
            </a:r>
            <a:r>
              <a:rPr lang="tr-TR" sz="1600" dirty="0" smtClean="0">
                <a:solidFill>
                  <a:srgbClr val="552800"/>
                </a:solidFill>
                <a:latin typeface="Verdana" panose="020B0604030504040204" pitchFamily="34" charset="0"/>
                <a:ea typeface="Times New Roman" panose="02020603050405020304" pitchFamily="18" charset="0"/>
              </a:rPr>
              <a:t>«</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131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82" y="762000"/>
            <a:ext cx="10875817" cy="5500254"/>
          </a:xfrm>
          <a:prstGeom prst="rect">
            <a:avLst/>
          </a:prstGeom>
          <a:ln w="228600" cap="sq" cmpd="thickThin">
            <a:solidFill>
              <a:srgbClr val="000000"/>
            </a:solidFill>
            <a:prstDash val="solid"/>
            <a:miter lim="800000"/>
          </a:ln>
          <a:effectLst>
            <a:innerShdw blurRad="76200">
              <a:srgbClr val="000000"/>
            </a:innerShdw>
          </a:effectLst>
        </p:spPr>
      </p:pic>
      <p:sp>
        <p:nvSpPr>
          <p:cNvPr id="3" name="Dikdörtgen 2"/>
          <p:cNvSpPr/>
          <p:nvPr/>
        </p:nvSpPr>
        <p:spPr>
          <a:xfrm>
            <a:off x="7356764" y="1676400"/>
            <a:ext cx="4225636" cy="3693319"/>
          </a:xfrm>
          <a:prstGeom prst="rect">
            <a:avLst/>
          </a:prstGeom>
        </p:spPr>
        <p:txBody>
          <a:bodyPr wrap="square">
            <a:spAutoFit/>
          </a:bodyPr>
          <a:lstStyle/>
          <a:p>
            <a:r>
              <a:rPr lang="tr-TR" b="1" dirty="0" smtClean="0">
                <a:solidFill>
                  <a:srgbClr val="552800"/>
                </a:solidFill>
                <a:latin typeface="Verdana" panose="020B0604030504040204" pitchFamily="34" charset="0"/>
                <a:ea typeface="Times New Roman" panose="02020603050405020304" pitchFamily="18" charset="0"/>
              </a:rPr>
              <a:t>“</a:t>
            </a:r>
            <a:r>
              <a:rPr lang="tr-TR" b="1" dirty="0">
                <a:solidFill>
                  <a:srgbClr val="552800"/>
                </a:solidFill>
                <a:latin typeface="Verdana" panose="020B0604030504040204" pitchFamily="34" charset="0"/>
                <a:ea typeface="Times New Roman" panose="02020603050405020304" pitchFamily="18" charset="0"/>
              </a:rPr>
              <a:t>Kabrimize gelip, bir defa Fatiha okuyanlar kıyamete kadar bizimdir. İmanlarını kurtarmadan ölmesinler, ömürleri boyunca fakirlik görmesinler.” diye dua eden, hâlâ büyük bir vefayla Üsküdar'da dostlarını ağırlayan </a:t>
            </a:r>
            <a:endParaRPr lang="tr-TR" b="1" dirty="0" smtClean="0">
              <a:solidFill>
                <a:srgbClr val="552800"/>
              </a:solidFill>
              <a:latin typeface="Verdana" panose="020B0604030504040204" pitchFamily="34" charset="0"/>
              <a:ea typeface="Times New Roman" panose="02020603050405020304" pitchFamily="18" charset="0"/>
            </a:endParaRPr>
          </a:p>
          <a:p>
            <a:r>
              <a:rPr lang="tr-TR" b="1" dirty="0" smtClean="0">
                <a:solidFill>
                  <a:srgbClr val="552800"/>
                </a:solidFill>
                <a:latin typeface="Verdana" panose="020B0604030504040204" pitchFamily="34" charset="0"/>
                <a:ea typeface="Times New Roman" panose="02020603050405020304" pitchFamily="18" charset="0"/>
              </a:rPr>
              <a:t>AZİZ MAHMUT HÜDAİ…</a:t>
            </a:r>
          </a:p>
          <a:p>
            <a:endParaRPr lang="tr-TR" b="1" dirty="0" smtClean="0">
              <a:solidFill>
                <a:srgbClr val="552800"/>
              </a:solidFill>
              <a:latin typeface="Verdana" panose="020B0604030504040204" pitchFamily="34" charset="0"/>
              <a:ea typeface="Times New Roman" panose="02020603050405020304" pitchFamily="18" charset="0"/>
            </a:endParaRPr>
          </a:p>
          <a:p>
            <a:r>
              <a:rPr lang="tr-TR" b="1" dirty="0" smtClean="0">
                <a:solidFill>
                  <a:srgbClr val="552800"/>
                </a:solidFill>
                <a:latin typeface="Verdana" panose="020B0604030504040204" pitchFamily="34" charset="0"/>
                <a:ea typeface="Times New Roman" panose="02020603050405020304" pitchFamily="18" charset="0"/>
              </a:rPr>
              <a:t>“Bir </a:t>
            </a:r>
            <a:r>
              <a:rPr lang="tr-TR" b="1" dirty="0">
                <a:solidFill>
                  <a:srgbClr val="552800"/>
                </a:solidFill>
                <a:latin typeface="Verdana" panose="020B0604030504040204" pitchFamily="34" charset="0"/>
                <a:ea typeface="Times New Roman" panose="02020603050405020304" pitchFamily="18" charset="0"/>
              </a:rPr>
              <a:t>kahvenin kırk yıl hatırı vardır” </a:t>
            </a:r>
            <a:r>
              <a:rPr lang="tr-TR" b="1" dirty="0" smtClean="0">
                <a:solidFill>
                  <a:srgbClr val="552800"/>
                </a:solidFill>
                <a:latin typeface="Verdana" panose="020B0604030504040204" pitchFamily="34" charset="0"/>
                <a:ea typeface="Times New Roman" panose="02020603050405020304" pitchFamily="18" charset="0"/>
              </a:rPr>
              <a:t>atasözümüz </a:t>
            </a:r>
            <a:r>
              <a:rPr lang="tr-TR" b="1" dirty="0">
                <a:solidFill>
                  <a:srgbClr val="552800"/>
                </a:solidFill>
                <a:latin typeface="Verdana" panose="020B0604030504040204" pitchFamily="34" charset="0"/>
                <a:ea typeface="Times New Roman" panose="02020603050405020304" pitchFamily="18" charset="0"/>
              </a:rPr>
              <a:t>vefanın en güzel </a:t>
            </a:r>
            <a:r>
              <a:rPr lang="tr-TR" b="1" dirty="0" smtClean="0">
                <a:solidFill>
                  <a:srgbClr val="552800"/>
                </a:solidFill>
                <a:latin typeface="Verdana" panose="020B0604030504040204" pitchFamily="34" charset="0"/>
                <a:ea typeface="Times New Roman" panose="02020603050405020304" pitchFamily="18" charset="0"/>
              </a:rPr>
              <a:t>tanımı değil miydi?</a:t>
            </a:r>
            <a:endParaRPr lang="tr-TR" dirty="0"/>
          </a:p>
        </p:txBody>
      </p:sp>
    </p:spTree>
    <p:extLst>
      <p:ext uri="{BB962C8B-B14F-4D97-AF65-F5344CB8AC3E}">
        <p14:creationId xmlns:p14="http://schemas.microsoft.com/office/powerpoint/2010/main" val="127962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smtClean="0"/>
              <a:t>   …</a:t>
            </a:r>
            <a:endParaRPr lang="tr-TR" dirty="0"/>
          </a:p>
        </p:txBody>
      </p:sp>
      <p:sp>
        <p:nvSpPr>
          <p:cNvPr id="3" name="İçerik Yer Tutucusu 2"/>
          <p:cNvSpPr>
            <a:spLocks noGrp="1"/>
          </p:cNvSpPr>
          <p:nvPr>
            <p:ph sz="quarter" idx="13"/>
          </p:nvPr>
        </p:nvSpPr>
        <p:spPr>
          <a:xfrm>
            <a:off x="1219200" y="1537854"/>
            <a:ext cx="9906000" cy="4959927"/>
          </a:xfrm>
        </p:spPr>
        <p:txBody>
          <a:bodyPr>
            <a:normAutofit fontScale="85000" lnSpcReduction="10000"/>
          </a:bodyPr>
          <a:lstStyle/>
          <a:p>
            <a:r>
              <a:rPr lang="tr-TR" dirty="0" smtClean="0"/>
              <a:t>Bir defasında uzun bir yolculuktan sonra kendisiyle birlikte savaşa gitmek için yanına gelen ve: «Ana-babamı arkamdan ağlar halde bırakıp Sana geldim ya </a:t>
            </a:r>
            <a:r>
              <a:rPr lang="tr-TR" dirty="0" err="1" smtClean="0"/>
              <a:t>Rasulallah</a:t>
            </a:r>
            <a:r>
              <a:rPr lang="tr-TR" dirty="0" smtClean="0"/>
              <a:t>» diyen bir gence, «onların yanına geri dön ve ikisini nasıl ağlattıysan öylece güldür!» buyurmuştur. Zira anne-baba evlatlarına yıllarca verdikleri emeğin karşılığında vefayı elbette hak etmektedir. </a:t>
            </a:r>
            <a:r>
              <a:rPr lang="tr-TR" dirty="0" smtClean="0">
                <a:solidFill>
                  <a:srgbClr val="FF0000"/>
                </a:solidFill>
              </a:rPr>
              <a:t>(Ebu Davud, </a:t>
            </a:r>
            <a:r>
              <a:rPr lang="tr-TR" dirty="0" err="1" smtClean="0">
                <a:solidFill>
                  <a:srgbClr val="FF0000"/>
                </a:solidFill>
              </a:rPr>
              <a:t>Cihad</a:t>
            </a:r>
            <a:r>
              <a:rPr lang="tr-TR" dirty="0" smtClean="0">
                <a:solidFill>
                  <a:srgbClr val="FF0000"/>
                </a:solidFill>
              </a:rPr>
              <a:t>, 31.)</a:t>
            </a:r>
          </a:p>
          <a:p>
            <a:r>
              <a:rPr lang="tr-TR" dirty="0" smtClean="0"/>
              <a:t>Peygamber Efendimiz (</a:t>
            </a:r>
            <a:r>
              <a:rPr lang="tr-TR" dirty="0" err="1" smtClean="0"/>
              <a:t>a.s</a:t>
            </a:r>
            <a:r>
              <a:rPr lang="tr-TR" dirty="0" smtClean="0"/>
              <a:t>.), kendisini zaman zaman emziren Ebu </a:t>
            </a:r>
            <a:r>
              <a:rPr lang="tr-TR" dirty="0" err="1" smtClean="0"/>
              <a:t>Leheb’in</a:t>
            </a:r>
            <a:r>
              <a:rPr lang="tr-TR" dirty="0" smtClean="0"/>
              <a:t> cariyesi olup Hicret sonrası azat edilen </a:t>
            </a:r>
            <a:r>
              <a:rPr lang="tr-TR" dirty="0"/>
              <a:t>süt annesi </a:t>
            </a:r>
            <a:r>
              <a:rPr lang="tr-TR" dirty="0" err="1" smtClean="0"/>
              <a:t>Süveybe’ye</a:t>
            </a:r>
            <a:r>
              <a:rPr lang="tr-TR" dirty="0" smtClean="0"/>
              <a:t> Hayber’in fethinden sonra ölünceye kadar bakmış, onun tüm ihtiyaçlarını karşılamıştır. Vefat haberi kendisine ulaşınca da yakınlarına ikram etmek için onları araştırıp soruşturmuştur. </a:t>
            </a:r>
            <a:r>
              <a:rPr lang="tr-TR" dirty="0" smtClean="0">
                <a:solidFill>
                  <a:srgbClr val="FF0000"/>
                </a:solidFill>
              </a:rPr>
              <a:t>(</a:t>
            </a:r>
            <a:r>
              <a:rPr lang="tr-TR" dirty="0" err="1" smtClean="0">
                <a:solidFill>
                  <a:srgbClr val="FF0000"/>
                </a:solidFill>
              </a:rPr>
              <a:t>İbn</a:t>
            </a:r>
            <a:r>
              <a:rPr lang="tr-TR" dirty="0" smtClean="0">
                <a:solidFill>
                  <a:srgbClr val="FF0000"/>
                </a:solidFill>
              </a:rPr>
              <a:t> </a:t>
            </a:r>
            <a:r>
              <a:rPr lang="tr-TR" dirty="0" err="1" smtClean="0">
                <a:solidFill>
                  <a:srgbClr val="FF0000"/>
                </a:solidFill>
              </a:rPr>
              <a:t>Abdülber</a:t>
            </a:r>
            <a:r>
              <a:rPr lang="tr-TR" dirty="0" smtClean="0">
                <a:solidFill>
                  <a:srgbClr val="FF0000"/>
                </a:solidFill>
              </a:rPr>
              <a:t>, </a:t>
            </a:r>
            <a:r>
              <a:rPr lang="tr-TR" dirty="0" err="1" smtClean="0">
                <a:solidFill>
                  <a:srgbClr val="FF0000"/>
                </a:solidFill>
              </a:rPr>
              <a:t>İstiab</a:t>
            </a:r>
            <a:r>
              <a:rPr lang="tr-TR" dirty="0" smtClean="0">
                <a:solidFill>
                  <a:srgbClr val="FF0000"/>
                </a:solidFill>
              </a:rPr>
              <a:t>, I, 27-28.)</a:t>
            </a:r>
          </a:p>
          <a:p>
            <a:r>
              <a:rPr lang="tr-TR" dirty="0" err="1" smtClean="0"/>
              <a:t>Efendimiz’in</a:t>
            </a:r>
            <a:r>
              <a:rPr lang="tr-TR" dirty="0" smtClean="0"/>
              <a:t> (</a:t>
            </a:r>
            <a:r>
              <a:rPr lang="tr-TR" dirty="0" err="1" smtClean="0"/>
              <a:t>a.s</a:t>
            </a:r>
            <a:r>
              <a:rPr lang="tr-TR" dirty="0" smtClean="0"/>
              <a:t>.) bir gün eve gelen yaşlı bir hanıma gösterdiği ilgi ve alakası gözünden kaçmayan Hz. </a:t>
            </a:r>
            <a:r>
              <a:rPr lang="tr-TR" dirty="0" err="1" smtClean="0"/>
              <a:t>Aişe</a:t>
            </a:r>
            <a:r>
              <a:rPr lang="tr-TR" dirty="0" smtClean="0"/>
              <a:t> merakla gelenin kim olduğunu sormuş, Peygamberimiz (</a:t>
            </a:r>
            <a:r>
              <a:rPr lang="tr-TR" dirty="0" err="1" smtClean="0"/>
              <a:t>a.s</a:t>
            </a:r>
            <a:r>
              <a:rPr lang="tr-TR" dirty="0" smtClean="0"/>
              <a:t>.): «gelen kişi Hatice’nin arkadaşıydı, o sağken bize gider gelirdi. Kuşkusuz ahde vefa göstermek, imandandır» buyurmuştu. </a:t>
            </a:r>
            <a:r>
              <a:rPr lang="tr-TR" dirty="0" smtClean="0">
                <a:solidFill>
                  <a:srgbClr val="FF0000"/>
                </a:solidFill>
              </a:rPr>
              <a:t>(Hakim, </a:t>
            </a:r>
            <a:r>
              <a:rPr lang="tr-TR" dirty="0" err="1" smtClean="0">
                <a:solidFill>
                  <a:srgbClr val="FF0000"/>
                </a:solidFill>
              </a:rPr>
              <a:t>Müstedrek</a:t>
            </a:r>
            <a:r>
              <a:rPr lang="tr-TR" dirty="0" smtClean="0">
                <a:solidFill>
                  <a:srgbClr val="FF0000"/>
                </a:solidFill>
              </a:rPr>
              <a:t>, I, 20.)</a:t>
            </a:r>
          </a:p>
          <a:p>
            <a:endParaRPr lang="tr-TR" dirty="0"/>
          </a:p>
        </p:txBody>
      </p:sp>
    </p:spTree>
    <p:extLst>
      <p:ext uri="{BB962C8B-B14F-4D97-AF65-F5344CB8AC3E}">
        <p14:creationId xmlns:p14="http://schemas.microsoft.com/office/powerpoint/2010/main" val="4163022322"/>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TM04033925[[fn=Damla]]</Template>
  <TotalTime>140</TotalTime>
  <Words>1260</Words>
  <Application>Microsoft Office PowerPoint</Application>
  <PresentationFormat>Geniş ekran</PresentationFormat>
  <Paragraphs>68</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Arial Black</vt:lpstr>
      <vt:lpstr>Times New Roman</vt:lpstr>
      <vt:lpstr>Tw Cen MT</vt:lpstr>
      <vt:lpstr>Verdana</vt:lpstr>
      <vt:lpstr>Damla</vt:lpstr>
      <vt:lpstr>İSLAM’DA Vefa</vt:lpstr>
      <vt:lpstr> Vefakarlık/Kadirşinaslık </vt:lpstr>
      <vt:lpstr>Vefa ahlakı… </vt:lpstr>
      <vt:lpstr>…</vt:lpstr>
      <vt:lpstr>Kur’an-ı Kerim’de şöyle buyurulmaktadır:   "Verilen sözü yerine getirin. Çünkü verilen sözden (cayana) sorumluluk vardır." (İsra 17-34). </vt:lpstr>
      <vt:lpstr>  …</vt:lpstr>
      <vt:lpstr>PowerPoint Sunusu</vt:lpstr>
      <vt:lpstr>PowerPoint Sunusu</vt:lpstr>
      <vt:lpstr>   …</vt:lpstr>
      <vt:lpstr> …</vt:lpstr>
      <vt:lpstr>PowerPoint Sunusu</vt:lpstr>
      <vt:lpstr>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Vefakarlık/Kadirşinaslık </dc:title>
  <dc:creator>ASUS</dc:creator>
  <cp:lastModifiedBy>ASUS</cp:lastModifiedBy>
  <cp:revision>27</cp:revision>
  <dcterms:created xsi:type="dcterms:W3CDTF">2018-02-08T13:33:43Z</dcterms:created>
  <dcterms:modified xsi:type="dcterms:W3CDTF">2018-02-14T11:41:46Z</dcterms:modified>
</cp:coreProperties>
</file>